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33"/>
  </p:handoutMasterIdLst>
  <p:sldIdLst>
    <p:sldId id="269" r:id="rId2"/>
    <p:sldId id="268" r:id="rId3"/>
    <p:sldId id="270" r:id="rId4"/>
    <p:sldId id="271" r:id="rId5"/>
    <p:sldId id="266" r:id="rId6"/>
    <p:sldId id="273" r:id="rId7"/>
    <p:sldId id="274" r:id="rId8"/>
    <p:sldId id="277" r:id="rId9"/>
    <p:sldId id="267" r:id="rId10"/>
    <p:sldId id="285" r:id="rId11"/>
    <p:sldId id="289" r:id="rId12"/>
    <p:sldId id="288" r:id="rId13"/>
    <p:sldId id="278" r:id="rId14"/>
    <p:sldId id="281" r:id="rId15"/>
    <p:sldId id="280" r:id="rId16"/>
    <p:sldId id="279" r:id="rId17"/>
    <p:sldId id="286" r:id="rId18"/>
    <p:sldId id="287" r:id="rId19"/>
    <p:sldId id="297" r:id="rId20"/>
    <p:sldId id="291" r:id="rId21"/>
    <p:sldId id="290" r:id="rId22"/>
    <p:sldId id="292" r:id="rId23"/>
    <p:sldId id="283" r:id="rId24"/>
    <p:sldId id="282" r:id="rId25"/>
    <p:sldId id="293" r:id="rId26"/>
    <p:sldId id="294" r:id="rId27"/>
    <p:sldId id="295" r:id="rId28"/>
    <p:sldId id="296" r:id="rId29"/>
    <p:sldId id="276" r:id="rId30"/>
    <p:sldId id="284" r:id="rId31"/>
    <p:sldId id="29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1D10"/>
    <a:srgbClr val="FFCCCC"/>
    <a:srgbClr val="CCFFCC"/>
    <a:srgbClr val="FFCC00"/>
    <a:srgbClr val="4D4D4D"/>
    <a:srgbClr val="B0AC00"/>
    <a:srgbClr val="D5E1E7"/>
    <a:srgbClr val="FFCC66"/>
    <a:srgbClr val="F3F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8" autoAdjust="0"/>
    <p:restoredTop sz="94660"/>
  </p:normalViewPr>
  <p:slideViewPr>
    <p:cSldViewPr>
      <p:cViewPr varScale="1">
        <p:scale>
          <a:sx n="70" d="100"/>
          <a:sy n="70" d="100"/>
        </p:scale>
        <p:origin x="48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1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741B557-008C-493A-A93F-8D20ED7A23F7}" type="slidenum">
              <a:rPr lang="en-US"/>
              <a:pPr/>
              <a:t>‹#›</a:t>
            </a:fld>
            <a:endParaRPr lang="en-US"/>
          </a:p>
        </p:txBody>
      </p:sp>
    </p:spTree>
    <p:extLst>
      <p:ext uri="{BB962C8B-B14F-4D97-AF65-F5344CB8AC3E}">
        <p14:creationId xmlns:p14="http://schemas.microsoft.com/office/powerpoint/2010/main" val="17692619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8600" y="3657600"/>
            <a:ext cx="5181600" cy="1219200"/>
          </a:xfrm>
        </p:spPr>
        <p:txBody>
          <a:bodyPr/>
          <a:lstStyle>
            <a:lvl1pPr>
              <a:defRPr sz="4400"/>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228600" y="5029200"/>
            <a:ext cx="5105400" cy="6096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81000"/>
            <a:ext cx="20955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61341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2857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43300" y="1447800"/>
            <a:ext cx="2857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381000"/>
            <a:ext cx="8382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43" name="Rectangle 3"/>
          <p:cNvSpPr>
            <a:spLocks noGrp="1" noChangeArrowheads="1"/>
          </p:cNvSpPr>
          <p:nvPr>
            <p:ph type="body" idx="1"/>
          </p:nvPr>
        </p:nvSpPr>
        <p:spPr bwMode="auto">
          <a:xfrm>
            <a:off x="533400" y="1447800"/>
            <a:ext cx="58674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4000">
          <a:solidFill>
            <a:srgbClr val="800000"/>
          </a:solidFill>
          <a:latin typeface="+mj-lt"/>
          <a:ea typeface="+mj-ea"/>
          <a:cs typeface="+mj-cs"/>
        </a:defRPr>
      </a:lvl1pPr>
      <a:lvl2pPr algn="l" rtl="0" eaLnBrk="1" fontAlgn="base" hangingPunct="1">
        <a:spcBef>
          <a:spcPct val="0"/>
        </a:spcBef>
        <a:spcAft>
          <a:spcPct val="0"/>
        </a:spcAft>
        <a:defRPr sz="4000">
          <a:solidFill>
            <a:srgbClr val="800000"/>
          </a:solidFill>
          <a:latin typeface="Georgia" pitchFamily="18" charset="0"/>
        </a:defRPr>
      </a:lvl2pPr>
      <a:lvl3pPr algn="l" rtl="0" eaLnBrk="1" fontAlgn="base" hangingPunct="1">
        <a:spcBef>
          <a:spcPct val="0"/>
        </a:spcBef>
        <a:spcAft>
          <a:spcPct val="0"/>
        </a:spcAft>
        <a:defRPr sz="4000">
          <a:solidFill>
            <a:srgbClr val="800000"/>
          </a:solidFill>
          <a:latin typeface="Georgia" pitchFamily="18" charset="0"/>
        </a:defRPr>
      </a:lvl3pPr>
      <a:lvl4pPr algn="l" rtl="0" eaLnBrk="1" fontAlgn="base" hangingPunct="1">
        <a:spcBef>
          <a:spcPct val="0"/>
        </a:spcBef>
        <a:spcAft>
          <a:spcPct val="0"/>
        </a:spcAft>
        <a:defRPr sz="4000">
          <a:solidFill>
            <a:srgbClr val="800000"/>
          </a:solidFill>
          <a:latin typeface="Georgia" pitchFamily="18" charset="0"/>
        </a:defRPr>
      </a:lvl4pPr>
      <a:lvl5pPr algn="l" rtl="0" eaLnBrk="1" fontAlgn="base" hangingPunct="1">
        <a:spcBef>
          <a:spcPct val="0"/>
        </a:spcBef>
        <a:spcAft>
          <a:spcPct val="0"/>
        </a:spcAft>
        <a:defRPr sz="4000">
          <a:solidFill>
            <a:srgbClr val="800000"/>
          </a:solidFill>
          <a:latin typeface="Georgia" pitchFamily="18" charset="0"/>
        </a:defRPr>
      </a:lvl5pPr>
      <a:lvl6pPr marL="457200" algn="l" rtl="0" eaLnBrk="1" fontAlgn="base" hangingPunct="1">
        <a:spcBef>
          <a:spcPct val="0"/>
        </a:spcBef>
        <a:spcAft>
          <a:spcPct val="0"/>
        </a:spcAft>
        <a:defRPr sz="4000">
          <a:solidFill>
            <a:srgbClr val="800000"/>
          </a:solidFill>
          <a:latin typeface="Georgia" pitchFamily="18" charset="0"/>
        </a:defRPr>
      </a:lvl6pPr>
      <a:lvl7pPr marL="914400" algn="l" rtl="0" eaLnBrk="1" fontAlgn="base" hangingPunct="1">
        <a:spcBef>
          <a:spcPct val="0"/>
        </a:spcBef>
        <a:spcAft>
          <a:spcPct val="0"/>
        </a:spcAft>
        <a:defRPr sz="4000">
          <a:solidFill>
            <a:srgbClr val="800000"/>
          </a:solidFill>
          <a:latin typeface="Georgia" pitchFamily="18" charset="0"/>
        </a:defRPr>
      </a:lvl7pPr>
      <a:lvl8pPr marL="1371600" algn="l" rtl="0" eaLnBrk="1" fontAlgn="base" hangingPunct="1">
        <a:spcBef>
          <a:spcPct val="0"/>
        </a:spcBef>
        <a:spcAft>
          <a:spcPct val="0"/>
        </a:spcAft>
        <a:defRPr sz="4000">
          <a:solidFill>
            <a:srgbClr val="800000"/>
          </a:solidFill>
          <a:latin typeface="Georgia" pitchFamily="18" charset="0"/>
        </a:defRPr>
      </a:lvl8pPr>
      <a:lvl9pPr marL="1828800" algn="l" rtl="0" eaLnBrk="1" fontAlgn="base" hangingPunct="1">
        <a:spcBef>
          <a:spcPct val="0"/>
        </a:spcBef>
        <a:spcAft>
          <a:spcPct val="0"/>
        </a:spcAft>
        <a:defRPr sz="4000">
          <a:solidFill>
            <a:srgbClr val="800000"/>
          </a:solidFill>
          <a:latin typeface="Georgia" pitchFamily="18"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teacherspayteachers.com/Store/Teachers-Unleashed"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76200" y="3276600"/>
            <a:ext cx="5562600" cy="1219200"/>
          </a:xfrm>
        </p:spPr>
        <p:txBody>
          <a:bodyPr/>
          <a:lstStyle/>
          <a:p>
            <a:pPr algn="ctr"/>
            <a:r>
              <a:rPr lang="en-US" sz="66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Guide Word Fun!</a:t>
            </a:r>
            <a:endParaRPr lang="en-US" sz="6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25605" name="Rectangle 5"/>
          <p:cNvSpPr>
            <a:spLocks noGrp="1" noChangeArrowheads="1"/>
          </p:cNvSpPr>
          <p:nvPr>
            <p:ph type="subTitle" idx="1"/>
          </p:nvPr>
        </p:nvSpPr>
        <p:spPr>
          <a:xfrm>
            <a:off x="304800" y="4876800"/>
            <a:ext cx="5105400" cy="609600"/>
          </a:xfrm>
        </p:spPr>
        <p:txBody>
          <a:bodyPr/>
          <a:lstStyle/>
          <a:p>
            <a:pPr algn="ctr"/>
            <a:r>
              <a:rPr lang="en-US" sz="3600" dirty="0" smtClean="0">
                <a:ln w="18415" cmpd="sng">
                  <a:solidFill>
                    <a:srgbClr val="FFFFFF"/>
                  </a:solidFill>
                  <a:prstDash val="solid"/>
                </a:ln>
                <a:solidFill>
                  <a:srgbClr val="FFFFFF"/>
                </a:solidFill>
                <a:effectLst>
                  <a:glow rad="101600">
                    <a:schemeClr val="accent1">
                      <a:lumMod val="25000"/>
                      <a:alpha val="60000"/>
                    </a:schemeClr>
                  </a:glow>
                  <a:outerShdw blurRad="63500" dir="3600000" algn="tl" rotWithShape="0">
                    <a:srgbClr val="000000">
                      <a:alpha val="70000"/>
                    </a:srgbClr>
                  </a:outerShdw>
                </a:effectLst>
                <a:latin typeface="Calibri" pitchFamily="34" charset="0"/>
              </a:rPr>
              <a:t>By Teachers Unleashed</a:t>
            </a:r>
            <a:endParaRPr lang="en-US" sz="3600" dirty="0">
              <a:ln w="18415" cmpd="sng">
                <a:solidFill>
                  <a:srgbClr val="FFFFFF"/>
                </a:solidFill>
                <a:prstDash val="solid"/>
              </a:ln>
              <a:solidFill>
                <a:srgbClr val="FFFFFF"/>
              </a:solidFill>
              <a:effectLst>
                <a:glow rad="101600">
                  <a:schemeClr val="accent1">
                    <a:lumMod val="25000"/>
                    <a:alpha val="60000"/>
                  </a:schemeClr>
                </a:glow>
                <a:outerShdw blurRad="63500" dir="3600000" algn="tl" rotWithShape="0">
                  <a:srgbClr val="000000">
                    <a:alpha val="70000"/>
                  </a:srgbClr>
                </a:outerShdw>
              </a:effectLst>
              <a:latin typeface="Calibri" pitchFamily="34" charset="0"/>
            </a:endParaRPr>
          </a:p>
        </p:txBody>
      </p:sp>
      <p:pic>
        <p:nvPicPr>
          <p:cNvPr id="6" name="MS90038842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6868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0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corn</a:t>
            </a:r>
            <a:r>
              <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rPr>
              <a:t> - toaster</a:t>
            </a:r>
          </a:p>
        </p:txBody>
      </p:sp>
      <p:sp>
        <p:nvSpPr>
          <p:cNvPr id="8" name="Rectangle 2"/>
          <p:cNvSpPr txBox="1">
            <a:spLocks noChangeArrowheads="1"/>
          </p:cNvSpPr>
          <p:nvPr/>
        </p:nvSpPr>
        <p:spPr bwMode="auto">
          <a:xfrm>
            <a:off x="304800" y="28194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distant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1981200" y="3810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people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3657600" y="2819400"/>
            <a:ext cx="2971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underneath</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3810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world</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7338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golf</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2"/>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9"/>
                                        </p:tgtEl>
                                        <p:attrNameLst>
                                          <p:attrName>style.color</p:attrName>
                                        </p:attrNameLst>
                                      </p:cBhvr>
                                      <p:to>
                                        <a:schemeClr val="accent2"/>
                                      </p:to>
                                    </p:animClr>
                                  </p:childTnLst>
                                </p:cTn>
                              </p:par>
                              <p:par>
                                <p:cTn id="9" presetID="3" presetClass="emph" presetSubtype="2" fill="hold" grpId="0" nodeType="withEffect">
                                  <p:stCondLst>
                                    <p:cond delay="0"/>
                                  </p:stCondLst>
                                  <p:childTnLst>
                                    <p:animClr clrSpc="rgb" dir="cw">
                                      <p:cBhvr override="childStyle">
                                        <p:cTn id="10"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apple </a:t>
            </a:r>
            <a:r>
              <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rPr>
              <a:t>- change</a:t>
            </a:r>
          </a:p>
        </p:txBody>
      </p:sp>
      <p:sp>
        <p:nvSpPr>
          <p:cNvPr id="8" name="Rectangle 2"/>
          <p:cNvSpPr txBox="1">
            <a:spLocks noChangeArrowheads="1"/>
          </p:cNvSpPr>
          <p:nvPr/>
        </p:nvSpPr>
        <p:spPr bwMode="auto">
          <a:xfrm>
            <a:off x="381000" y="28194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attic</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2057400" y="3810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varmint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3657600" y="2819400"/>
            <a:ext cx="2971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doormat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3810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camel</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7338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mash</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8"/>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farm - multitude</a:t>
            </a:r>
            <a:endPar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8" name="Rectangle 2"/>
          <p:cNvSpPr txBox="1">
            <a:spLocks noChangeArrowheads="1"/>
          </p:cNvSpPr>
          <p:nvPr/>
        </p:nvSpPr>
        <p:spPr bwMode="auto">
          <a:xfrm>
            <a:off x="304800" y="28194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danger</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1981200" y="3810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charity</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3657600" y="2819400"/>
            <a:ext cx="2971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goat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3810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llama</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7338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remedy</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0"/>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rPr>
              <a:t>happy - heart</a:t>
            </a:r>
          </a:p>
        </p:txBody>
      </p:sp>
      <p:sp>
        <p:nvSpPr>
          <p:cNvPr id="8" name="Rectangle 2"/>
          <p:cNvSpPr txBox="1">
            <a:spLocks noChangeArrowheads="1"/>
          </p:cNvSpPr>
          <p:nvPr/>
        </p:nvSpPr>
        <p:spPr bwMode="auto">
          <a:xfrm>
            <a:off x="3048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rPr>
              <a:t>hear</a:t>
            </a:r>
          </a:p>
        </p:txBody>
      </p:sp>
      <p:sp>
        <p:nvSpPr>
          <p:cNvPr id="9" name="Rectangle 2"/>
          <p:cNvSpPr txBox="1">
            <a:spLocks noChangeArrowheads="1"/>
          </p:cNvSpPr>
          <p:nvPr/>
        </p:nvSpPr>
        <p:spPr bwMode="auto">
          <a:xfrm>
            <a:off x="37338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rPr>
              <a:t>harness</a:t>
            </a:r>
          </a:p>
        </p:txBody>
      </p:sp>
      <p:sp>
        <p:nvSpPr>
          <p:cNvPr id="10" name="Rectangle 2"/>
          <p:cNvSpPr txBox="1">
            <a:spLocks noChangeArrowheads="1"/>
          </p:cNvSpPr>
          <p:nvPr/>
        </p:nvSpPr>
        <p:spPr bwMode="auto">
          <a:xfrm>
            <a:off x="4038600" y="28194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rPr>
              <a:t>horn</a:t>
            </a:r>
          </a:p>
        </p:txBody>
      </p:sp>
      <p:sp>
        <p:nvSpPr>
          <p:cNvPr id="11" name="Rectangle 2"/>
          <p:cNvSpPr txBox="1">
            <a:spLocks noChangeArrowheads="1"/>
          </p:cNvSpPr>
          <p:nvPr/>
        </p:nvSpPr>
        <p:spPr bwMode="auto">
          <a:xfrm>
            <a:off x="381000" y="28194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rPr>
              <a:t>hairy</a:t>
            </a:r>
          </a:p>
        </p:txBody>
      </p:sp>
      <p:sp>
        <p:nvSpPr>
          <p:cNvPr id="12" name="Rectangle 2"/>
          <p:cNvSpPr txBox="1">
            <a:spLocks noChangeArrowheads="1"/>
          </p:cNvSpPr>
          <p:nvPr/>
        </p:nvSpPr>
        <p:spPr bwMode="auto">
          <a:xfrm>
            <a:off x="1981200" y="3810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whole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9"/>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people</a:t>
            </a:r>
            <a:r>
              <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rPr>
              <a:t> - </a:t>
            </a:r>
            <a:r>
              <a:rPr lang="en-US" sz="6000" kern="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possible</a:t>
            </a:r>
            <a:endPar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8" name="Rectangle 2"/>
          <p:cNvSpPr txBox="1">
            <a:spLocks noChangeArrowheads="1"/>
          </p:cNvSpPr>
          <p:nvPr/>
        </p:nvSpPr>
        <p:spPr bwMode="auto">
          <a:xfrm>
            <a:off x="304800" y="28194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party</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1828800" y="3810000"/>
            <a:ext cx="2286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pleasant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4038600" y="28956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pocket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3810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puppy</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733800" y="5029200"/>
            <a:ext cx="2209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personal</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9"/>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10"/>
                                        </p:tgtEl>
                                        <p:attrNameLst>
                                          <p:attrName>style.color</p:attrName>
                                        </p:attrNameLst>
                                      </p:cBhvr>
                                      <p:to>
                                        <a:schemeClr val="accent2"/>
                                      </p:to>
                                    </p:animClr>
                                  </p:childTnLst>
                                </p:cTn>
                              </p:par>
                              <p:par>
                                <p:cTn id="9" presetID="3" presetClass="emph" presetSubtype="2" fill="hold" grpId="0" nodeType="withEffect">
                                  <p:stCondLst>
                                    <p:cond delay="0"/>
                                  </p:stCondLst>
                                  <p:childTnLst>
                                    <p:animClr clrSpc="rgb" dir="cw">
                                      <p:cBhvr override="childStyle">
                                        <p:cTn id="10" dur="5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believe - bobble</a:t>
            </a:r>
            <a:endPar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8" name="Rectangle 2"/>
          <p:cNvSpPr txBox="1">
            <a:spLocks noChangeArrowheads="1"/>
          </p:cNvSpPr>
          <p:nvPr/>
        </p:nvSpPr>
        <p:spPr bwMode="auto">
          <a:xfrm>
            <a:off x="304800" y="2819400"/>
            <a:ext cx="2362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benefit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1752600" y="3810000"/>
            <a:ext cx="3200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bibliography</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4419600" y="2743200"/>
            <a:ext cx="2133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bean</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8382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baste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733800" y="5029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bunt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8"/>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address - attractive</a:t>
            </a:r>
            <a:endPar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8" name="Rectangle 2"/>
          <p:cNvSpPr txBox="1">
            <a:spLocks noChangeArrowheads="1"/>
          </p:cNvSpPr>
          <p:nvPr/>
        </p:nvSpPr>
        <p:spPr bwMode="auto">
          <a:xfrm>
            <a:off x="381000" y="2819400"/>
            <a:ext cx="2362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awkward</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6096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arrive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4038600" y="2819400"/>
            <a:ext cx="2133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addition</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2286000" y="38862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eat</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7338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arena</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9"/>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satisfy – sea shanty</a:t>
            </a:r>
            <a:endPar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8" name="Rectangle 2"/>
          <p:cNvSpPr txBox="1">
            <a:spLocks noChangeArrowheads="1"/>
          </p:cNvSpPr>
          <p:nvPr/>
        </p:nvSpPr>
        <p:spPr bwMode="auto">
          <a:xfrm>
            <a:off x="3124200" y="2743200"/>
            <a:ext cx="2971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rPr>
              <a:t>school-bus</a:t>
            </a:r>
          </a:p>
        </p:txBody>
      </p:sp>
      <p:sp>
        <p:nvSpPr>
          <p:cNvPr id="9" name="Rectangle 2"/>
          <p:cNvSpPr txBox="1">
            <a:spLocks noChangeArrowheads="1"/>
          </p:cNvSpPr>
          <p:nvPr/>
        </p:nvSpPr>
        <p:spPr bwMode="auto">
          <a:xfrm>
            <a:off x="6858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scale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152400" y="2743200"/>
            <a:ext cx="2133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rPr>
              <a:t>secret</a:t>
            </a:r>
          </a:p>
        </p:txBody>
      </p:sp>
      <p:sp>
        <p:nvSpPr>
          <p:cNvPr id="11" name="Rectangle 2"/>
          <p:cNvSpPr txBox="1">
            <a:spLocks noChangeArrowheads="1"/>
          </p:cNvSpPr>
          <p:nvPr/>
        </p:nvSpPr>
        <p:spPr bwMode="auto">
          <a:xfrm>
            <a:off x="2057400" y="3810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noProof="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shrimp</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581400" y="4953000"/>
            <a:ext cx="2057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tone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8"/>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52400"/>
            <a:ext cx="8382000" cy="914400"/>
          </a:xfrm>
        </p:spPr>
        <p:txBody>
          <a:bodyPr/>
          <a:lstStyle/>
          <a:p>
            <a:pPr algn="ctr"/>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of these words would be found on the dictionary page with the following guide words?</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5240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kern="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teal - template</a:t>
            </a:r>
            <a:endParaRPr kumimoji="0" lang="en-US" sz="6000" b="0" i="0" u="none" strike="noStrike" kern="0" cap="none" spc="0" normalizeH="0" baseline="0" noProof="0" dirty="0" smtClean="0">
              <a:ln w="18415" cmpd="sng">
                <a:solidFill>
                  <a:srgbClr val="FFCCCC"/>
                </a:solidFill>
                <a:prstDash val="solid"/>
              </a:ln>
              <a:solidFill>
                <a:srgbClr val="FFCCCC"/>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8" name="Rectangle 2"/>
          <p:cNvSpPr txBox="1">
            <a:spLocks noChangeArrowheads="1"/>
          </p:cNvSpPr>
          <p:nvPr/>
        </p:nvSpPr>
        <p:spPr bwMode="auto">
          <a:xfrm>
            <a:off x="138112" y="2819400"/>
            <a:ext cx="2833688"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turbulence</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9" name="Rectangle 2"/>
          <p:cNvSpPr txBox="1">
            <a:spLocks noChangeArrowheads="1"/>
          </p:cNvSpPr>
          <p:nvPr/>
        </p:nvSpPr>
        <p:spPr bwMode="auto">
          <a:xfrm>
            <a:off x="481012" y="4953000"/>
            <a:ext cx="2185988"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theory</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0" name="Rectangle 2"/>
          <p:cNvSpPr txBox="1">
            <a:spLocks noChangeArrowheads="1"/>
          </p:cNvSpPr>
          <p:nvPr/>
        </p:nvSpPr>
        <p:spPr bwMode="auto">
          <a:xfrm>
            <a:off x="3733800" y="2819400"/>
            <a:ext cx="2590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terraform</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1" name="Rectangle 2"/>
          <p:cNvSpPr txBox="1">
            <a:spLocks noChangeArrowheads="1"/>
          </p:cNvSpPr>
          <p:nvPr/>
        </p:nvSpPr>
        <p:spPr bwMode="auto">
          <a:xfrm>
            <a:off x="1900237" y="3886200"/>
            <a:ext cx="2671763"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teaspoon</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
        <p:nvSpPr>
          <p:cNvPr id="12" name="Rectangle 2"/>
          <p:cNvSpPr txBox="1">
            <a:spLocks noChangeArrowheads="1"/>
          </p:cNvSpPr>
          <p:nvPr/>
        </p:nvSpPr>
        <p:spPr bwMode="auto">
          <a:xfrm>
            <a:off x="3681412" y="4953000"/>
            <a:ext cx="2185988"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kern="0" dirty="0" smtClean="0">
                <a:ln w="19050">
                  <a:noFill/>
                  <a:prstDash val="solid"/>
                </a:ln>
                <a:solidFill>
                  <a:schemeClr val="accent3"/>
                </a:solidFill>
                <a:effectLst>
                  <a:outerShdw blurRad="50000" dist="50800" dir="7500000" algn="tl">
                    <a:srgbClr val="000000">
                      <a:shade val="5000"/>
                      <a:alpha val="35000"/>
                    </a:srgbClr>
                  </a:outerShdw>
                </a:effectLst>
                <a:latin typeface="Calibri" pitchFamily="34" charset="0"/>
                <a:ea typeface="+mj-ea"/>
                <a:cs typeface="+mj-cs"/>
              </a:rPr>
              <a:t>teen</a:t>
            </a:r>
            <a:endParaRPr kumimoji="0" lang="en-US" sz="4400" b="1" i="0" u="none" strike="noStrike" kern="0" normalizeH="0" baseline="0" noProof="0" dirty="0" smtClean="0">
              <a:ln w="19050">
                <a:noFill/>
                <a:prstDash val="solid"/>
              </a:ln>
              <a:solidFill>
                <a:schemeClr val="accent3"/>
              </a:solidFill>
              <a:effectLst>
                <a:outerShdw blurRad="50000" dist="50800" dir="7500000" algn="tl">
                  <a:srgbClr val="000000">
                    <a:shade val="5000"/>
                    <a:alpha val="35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2"/>
                                        </p:tgtEl>
                                        <p:attrNameLst>
                                          <p:attrName>style.color</p:attrName>
                                        </p:attrNameLst>
                                      </p:cBhvr>
                                      <p:to>
                                        <a:schemeClr val="accent2"/>
                                      </p:to>
                                    </p:animClr>
                                  </p:childTnLst>
                                </p:cTn>
                              </p:par>
                              <p:par>
                                <p:cTn id="7" presetID="3" presetClass="emph" presetSubtype="2" fill="hold" grpId="0" nodeType="withEffect">
                                  <p:stCondLst>
                                    <p:cond delay="0"/>
                                  </p:stCondLst>
                                  <p:childTnLst>
                                    <p:animClr clrSpc="rgb" dir="cw">
                                      <p:cBhvr override="childStyle">
                                        <p:cTn id="8" dur="5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4572000" y="3048000"/>
            <a:ext cx="4191000" cy="2362200"/>
          </a:xfrm>
          <a:prstGeom prst="wedgeRoundRectCallout">
            <a:avLst>
              <a:gd name="adj1" fmla="val -48405"/>
              <a:gd name="adj2" fmla="val -66582"/>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2700" cmpd="sng">
                  <a:solidFill>
                    <a:schemeClr val="tx1"/>
                  </a:solidFill>
                  <a:prstDash val="solid"/>
                </a:ln>
                <a:solidFill>
                  <a:srgbClr val="5E1D10"/>
                </a:solidFill>
                <a:latin typeface="Calibri" pitchFamily="34" charset="0"/>
              </a:rPr>
              <a:t>You’ve done a tremendous job so far!  Ready to put your effort into some test questions?</a:t>
            </a:r>
            <a:endParaRPr lang="en-US" sz="3200" b="1" dirty="0">
              <a:ln w="12700" cmpd="sng">
                <a:solidFill>
                  <a:schemeClr val="tx1"/>
                </a:solidFill>
                <a:prstDash val="solid"/>
              </a:ln>
              <a:solidFill>
                <a:srgbClr val="5E1D10"/>
              </a:solidFill>
              <a:latin typeface="Calibri" pitchFamily="34" charset="0"/>
            </a:endParaRPr>
          </a:p>
        </p:txBody>
      </p:sp>
      <p:sp>
        <p:nvSpPr>
          <p:cNvPr id="5" name="Rounded Rectangular Callout 4"/>
          <p:cNvSpPr/>
          <p:nvPr/>
        </p:nvSpPr>
        <p:spPr>
          <a:xfrm>
            <a:off x="4876800" y="3505200"/>
            <a:ext cx="3810000" cy="1447800"/>
          </a:xfrm>
          <a:prstGeom prst="wedgeRoundRectCallout">
            <a:avLst>
              <a:gd name="adj1" fmla="val -56498"/>
              <a:gd name="adj2" fmla="val -111247"/>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2700" cmpd="sng">
                  <a:solidFill>
                    <a:schemeClr val="tx1"/>
                  </a:solidFill>
                  <a:prstDash val="solid"/>
                </a:ln>
                <a:solidFill>
                  <a:srgbClr val="5E1D10"/>
                </a:solidFill>
                <a:latin typeface="Calibri" pitchFamily="34" charset="0"/>
              </a:rPr>
              <a:t>Carefully read all of the answers.  I can be tricky!</a:t>
            </a:r>
            <a:endParaRPr lang="en-US" sz="3200" b="1" dirty="0">
              <a:ln w="12700" cmpd="sng">
                <a:solidFill>
                  <a:schemeClr val="tx1"/>
                </a:solidFill>
                <a:prstDash val="solid"/>
              </a:ln>
              <a:solidFill>
                <a:srgbClr val="5E1D1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82000" cy="914400"/>
          </a:xfrm>
        </p:spPr>
        <p:txBody>
          <a:bodyPr/>
          <a:lstStyle/>
          <a:p>
            <a:pPr algn="ctr"/>
            <a:r>
              <a:rPr lang="en-US" sz="5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Guide Words</a:t>
            </a:r>
            <a:endParaRPr lang="en-US" sz="5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2133600"/>
            <a:ext cx="6553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sng"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Guide Words</a:t>
            </a:r>
            <a:r>
              <a:rPr kumimoji="0" lang="en-US" sz="3600" b="0" i="0"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 </a:t>
            </a:r>
            <a:r>
              <a:rPr kumimoji="0" lang="en-US" sz="3600" b="0" i="0" u="none"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are the words at the top of each dictionary</a:t>
            </a:r>
            <a:r>
              <a:rPr kumimoji="0" lang="en-US" sz="3600" b="0" i="0" u="none" strike="noStrike" kern="0" cap="none" spc="0" normalizeH="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 page that help you to know what words can be found on that page.</a:t>
            </a:r>
            <a:endParaRPr kumimoji="0" lang="en-US" sz="3600" b="0" i="0" u="none"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7" name="Rounded Rectangular Callout 6"/>
          <p:cNvSpPr/>
          <p:nvPr/>
        </p:nvSpPr>
        <p:spPr>
          <a:xfrm>
            <a:off x="304800" y="4191000"/>
            <a:ext cx="5791200" cy="1828800"/>
          </a:xfrm>
          <a:prstGeom prst="wedgeRoundRectCallout">
            <a:avLst>
              <a:gd name="adj1" fmla="val 70599"/>
              <a:gd name="adj2" fmla="val -106686"/>
              <a:gd name="adj3" fmla="val 16667"/>
            </a:avLst>
          </a:prstGeom>
          <a:solidFill>
            <a:schemeClr val="bg1"/>
          </a:solidFill>
          <a:ln w="3492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kern="0" dirty="0" smtClean="0">
                <a:ln w="18415" cmpd="sng">
                  <a:solidFill>
                    <a:srgbClr val="5E1D10"/>
                  </a:solidFill>
                  <a:prstDash val="solid"/>
                </a:ln>
                <a:solidFill>
                  <a:srgbClr val="5E1D10"/>
                </a:solidFill>
                <a:latin typeface="Calibri" pitchFamily="34" charset="0"/>
              </a:rPr>
              <a:t>They are incredibly helpful when you are looking for a certain word in the dictionary.</a:t>
            </a:r>
            <a:endParaRPr lang="en-US" sz="3200" dirty="0">
              <a:ln w="18415" cmpd="sng">
                <a:solidFill>
                  <a:srgbClr val="5E1D10"/>
                </a:solidFill>
                <a:prstDash val="solid"/>
              </a:ln>
              <a:solidFill>
                <a:srgbClr val="5E1D1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abalone</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533400" y="2057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a:t>
            </a:r>
            <a:r>
              <a:rPr lang="en-US" sz="4000" b="1" kern="0" dirty="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a:t>
            </a:r>
            <a:r>
              <a:rPr lang="en-US" sz="4000" b="1" kern="0" noProof="0" dirty="0" err="1"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ging</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accent</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533400" y="28956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noProof="0" dirty="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a:t>
            </a:r>
            <a:r>
              <a:rPr lang="en-US" sz="4000" b="1" kern="0" dirty="0" err="1"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ntique</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break</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09600" y="38100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noProof="0" dirty="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a:t>
            </a:r>
            <a:r>
              <a:rPr lang="en-US" sz="4000" b="1" kern="0" dirty="0" err="1"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bove</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argue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533400" y="4724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noProof="0" dirty="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a:t>
            </a:r>
            <a:r>
              <a:rPr lang="en-US" sz="4000" b="1" kern="0" dirty="0" err="1"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bacus</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azure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503" y="4191000"/>
            <a:ext cx="2752297" cy="1998037"/>
          </a:xfrm>
          <a:prstGeom prst="rect">
            <a:avLst/>
          </a:prstGeom>
        </p:spPr>
      </p:pic>
      <p:sp>
        <p:nvSpPr>
          <p:cNvPr id="9" name="TextBox 8"/>
          <p:cNvSpPr txBox="1"/>
          <p:nvPr/>
        </p:nvSpPr>
        <p:spPr>
          <a:xfrm>
            <a:off x="5562600" y="1639431"/>
            <a:ext cx="3124200" cy="2246769"/>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Remember, the word above will come after the first word and before the second word.</a:t>
            </a:r>
            <a:endParaRPr lang="en-US" sz="2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Tree>
    <p:extLst>
      <p:ext uri="{BB962C8B-B14F-4D97-AF65-F5344CB8AC3E}">
        <p14:creationId xmlns:p14="http://schemas.microsoft.com/office/powerpoint/2010/main" val="365740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6"/>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comb</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609600" y="2057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cabin - cleat</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609600" y="28956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chop - crumb</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85800" y="38100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cover</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crows</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609600" y="4724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cargo - cinder</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8" name="Picture 17"/>
          <p:cNvPicPr>
            <a:picLocks noChangeAspect="1"/>
          </p:cNvPicPr>
          <p:nvPr/>
        </p:nvPicPr>
        <p:blipFill>
          <a:blip r:embed="rId3" cstate="print"/>
          <a:stretch>
            <a:fillRect/>
          </a:stretch>
        </p:blipFill>
        <p:spPr>
          <a:xfrm>
            <a:off x="5791200" y="2209800"/>
            <a:ext cx="3133640" cy="4002827"/>
          </a:xfrm>
          <a:prstGeom prst="rect">
            <a:avLst/>
          </a:prstGeom>
        </p:spPr>
      </p:pic>
    </p:spTree>
    <p:extLst>
      <p:ext uri="{BB962C8B-B14F-4D97-AF65-F5344CB8AC3E}">
        <p14:creationId xmlns:p14="http://schemas.microsoft.com/office/powerpoint/2010/main" val="33912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4"/>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 friendly</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609600" y="2057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clear</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meaning</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609600" y="2895600"/>
            <a:ext cx="5638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friendship - gigantic</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85800" y="38100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daily</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durable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609600" y="4724400"/>
            <a:ext cx="5943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succeed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 windmill</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8" name="Picture 17" descr="thanksgiving_basket_food_swivel_hg_clr.gif"/>
          <p:cNvPicPr>
            <a:picLocks noChangeAspect="1"/>
          </p:cNvPicPr>
          <p:nvPr/>
        </p:nvPicPr>
        <p:blipFill>
          <a:blip r:embed="rId3" cstate="print"/>
          <a:stretch>
            <a:fillRect/>
          </a:stretch>
        </p:blipFill>
        <p:spPr>
          <a:xfrm>
            <a:off x="6126480" y="2514600"/>
            <a:ext cx="3017520" cy="3771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5"/>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formation</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609600" y="2057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force - frost</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609600" y="28956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festival - fetch</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09600" y="38100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fable - fame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609600" y="4724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fresh - future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026" name="Picture 2" descr="C:\Users\Owner\Desktop\cheerleaders_holding_girl_up_hg_clr.gif"/>
          <p:cNvPicPr>
            <a:picLocks noChangeAspect="1" noChangeArrowheads="1" noCrop="1"/>
          </p:cNvPicPr>
          <p:nvPr/>
        </p:nvPicPr>
        <p:blipFill>
          <a:blip r:embed="rId3" cstate="print"/>
          <a:srcRect/>
          <a:stretch>
            <a:fillRect/>
          </a:stretch>
        </p:blipFill>
        <p:spPr bwMode="auto">
          <a:xfrm>
            <a:off x="6477000" y="1997553"/>
            <a:ext cx="2695575" cy="43079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5"/>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harvest</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609600" y="2057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heart - height</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609600" y="28956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hand - handful</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85800" y="38100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hanky - haze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609600" y="4724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heavy - human</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8" name="Picture 17" descr="thanksgiving_basket_food_swivel_hg_clr.gif"/>
          <p:cNvPicPr>
            <a:picLocks noChangeAspect="1"/>
          </p:cNvPicPr>
          <p:nvPr/>
        </p:nvPicPr>
        <p:blipFill>
          <a:blip r:embed="rId3" cstate="print"/>
          <a:stretch>
            <a:fillRect/>
          </a:stretch>
        </p:blipFill>
        <p:spPr>
          <a:xfrm>
            <a:off x="5410200" y="3733800"/>
            <a:ext cx="33528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5"/>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national</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533400" y="2057400"/>
            <a:ext cx="502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neuron - notice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533400" y="2895600"/>
            <a:ext cx="502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nightly - nodding</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09600" y="3810000"/>
            <a:ext cx="502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nation - necklace </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533400" y="4724400"/>
            <a:ext cx="5029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nab - narrate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8" name="Picture 17" descr="thanksgiving_basket_food_swivel_hg_clr.gif"/>
          <p:cNvPicPr>
            <a:picLocks noChangeAspect="1"/>
          </p:cNvPicPr>
          <p:nvPr/>
        </p:nvPicPr>
        <p:blipFill>
          <a:blip r:embed="rId3" cstate="print"/>
          <a:stretch>
            <a:fillRect/>
          </a:stretch>
        </p:blipFill>
        <p:spPr>
          <a:xfrm>
            <a:off x="5295900" y="2133600"/>
            <a:ext cx="3848100" cy="384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5"/>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0668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light</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533400" y="2057400"/>
            <a:ext cx="487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laborer - lengthy</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533400" y="2895600"/>
            <a:ext cx="487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lower - lug</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533400" y="3810000"/>
            <a:ext cx="487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laundry - lichen</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533400" y="4724400"/>
            <a:ext cx="487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liger - lower</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pic>
        <p:nvPicPr>
          <p:cNvPr id="18" name="Picture 17" descr="thanksgiving_basket_food_swivel_hg_clr.gif"/>
          <p:cNvPicPr>
            <a:picLocks noChangeAspect="1"/>
          </p:cNvPicPr>
          <p:nvPr/>
        </p:nvPicPr>
        <p:blipFill>
          <a:blip r:embed="rId3" cstate="print"/>
          <a:stretch>
            <a:fillRect/>
          </a:stretch>
        </p:blipFill>
        <p:spPr>
          <a:xfrm>
            <a:off x="5297425" y="2743200"/>
            <a:ext cx="3694175" cy="384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6"/>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2192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meadow</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609599" y="4724400"/>
            <a:ext cx="4818459"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mall - manage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609600" y="2895600"/>
            <a:ext cx="5832872"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meadows - mermaid</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85800" y="3810000"/>
            <a:ext cx="5410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moustache - muddy </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609599" y="1981200"/>
            <a:ext cx="7777163"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42950" marR="0" lvl="0" indent="-742950" defTabSz="914400" rtl="0" eaLnBrk="1" fontAlgn="base" latinLnBrk="0" hangingPunct="1">
              <a:lnSpc>
                <a:spcPct val="100000"/>
              </a:lnSpc>
              <a:spcBef>
                <a:spcPct val="0"/>
              </a:spcBef>
              <a:spcAft>
                <a:spcPct val="0"/>
              </a:spcAft>
              <a:buClrTx/>
              <a:buSzTx/>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marshmallow - meadow</a:t>
            </a:r>
          </a:p>
        </p:txBody>
      </p:sp>
      <p:pic>
        <p:nvPicPr>
          <p:cNvPr id="18" name="Picture 17" descr="thanksgiving_basket_food_swivel_hg_clr.gif"/>
          <p:cNvPicPr>
            <a:picLocks noChangeAspect="1"/>
          </p:cNvPicPr>
          <p:nvPr/>
        </p:nvPicPr>
        <p:blipFill>
          <a:blip r:embed="rId3" cstate="print"/>
          <a:stretch>
            <a:fillRect/>
          </a:stretch>
        </p:blipFill>
        <p:spPr>
          <a:xfrm>
            <a:off x="5449825" y="3962400"/>
            <a:ext cx="3694175" cy="2364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6"/>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descr="jungle_out_there_sld"/>
          <p:cNvPicPr>
            <a:picLocks noChangeAspect="1" noChangeArrowheads="1"/>
          </p:cNvPicPr>
          <p:nvPr/>
        </p:nvPicPr>
        <p:blipFill>
          <a:blip r:embed="rId2" cstate="print"/>
          <a:srcRect r="32500"/>
          <a:stretch>
            <a:fillRect/>
          </a:stretch>
        </p:blipFill>
        <p:spPr bwMode="auto">
          <a:xfrm>
            <a:off x="0" y="0"/>
            <a:ext cx="9144000" cy="6858000"/>
          </a:xfrm>
          <a:prstGeom prst="rect">
            <a:avLst/>
          </a:prstGeom>
          <a:noFill/>
        </p:spPr>
      </p:pic>
      <p:sp>
        <p:nvSpPr>
          <p:cNvPr id="23554" name="Rectangle 2"/>
          <p:cNvSpPr>
            <a:spLocks noGrp="1" noChangeArrowheads="1"/>
          </p:cNvSpPr>
          <p:nvPr>
            <p:ph type="title"/>
          </p:nvPr>
        </p:nvSpPr>
        <p:spPr>
          <a:xfrm>
            <a:off x="0" y="76200"/>
            <a:ext cx="9144000" cy="1219200"/>
          </a:xfrm>
        </p:spPr>
        <p:txBody>
          <a:bodyPr/>
          <a:lstStyle/>
          <a:p>
            <a:pPr algn="ct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Which guide words would you find on a dictionary page with the word </a:t>
            </a:r>
            <a:r>
              <a:rPr lang="en-US" dirty="0" smtClean="0">
                <a:ln w="18415" cmpd="sng">
                  <a:solidFill>
                    <a:srgbClr val="FFCCCC"/>
                  </a:solidFill>
                  <a:prstDash val="solid"/>
                </a:ln>
                <a:solidFill>
                  <a:srgbClr val="FFCCCC"/>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wrestler</a:t>
            </a:r>
            <a:r>
              <a:rPr lang="en-US"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t>
            </a:r>
            <a:endParaRPr lang="en-US"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609600" y="4724400"/>
            <a:ext cx="434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d</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word - write</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4" name="Rectangle 2"/>
          <p:cNvSpPr txBox="1">
            <a:spLocks noChangeArrowheads="1"/>
          </p:cNvSpPr>
          <p:nvPr/>
        </p:nvSpPr>
        <p:spPr bwMode="auto">
          <a:xfrm>
            <a:off x="609600" y="2895600"/>
            <a:ext cx="525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b</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wasp - warden</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5" name="Rectangle 2"/>
          <p:cNvSpPr txBox="1">
            <a:spLocks noChangeArrowheads="1"/>
          </p:cNvSpPr>
          <p:nvPr/>
        </p:nvSpPr>
        <p:spPr bwMode="auto">
          <a:xfrm>
            <a:off x="685800" y="3810000"/>
            <a:ext cx="4876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c</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waitress - waterlog</a:t>
            </a:r>
            <a:r>
              <a:rPr lang="en-US" sz="4000" b="1" kern="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 </a:t>
            </a:r>
            <a:endParaRPr kumimoji="0" lang="en-US" sz="4000" b="1" i="0" u="none" strike="noStrike" kern="0" normalizeH="0" baseline="0" noProof="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uLnTx/>
              <a:uFillTx/>
              <a:latin typeface="Calibri" pitchFamily="34" charset="0"/>
              <a:ea typeface="+mj-ea"/>
              <a:cs typeface="+mj-cs"/>
            </a:endParaRPr>
          </a:p>
        </p:txBody>
      </p:sp>
      <p:sp>
        <p:nvSpPr>
          <p:cNvPr id="16" name="Rectangle 2"/>
          <p:cNvSpPr txBox="1">
            <a:spLocks noChangeArrowheads="1"/>
          </p:cNvSpPr>
          <p:nvPr/>
        </p:nvSpPr>
        <p:spPr bwMode="auto">
          <a:xfrm>
            <a:off x="609600" y="1981200"/>
            <a:ext cx="7010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42950" marR="0" lvl="0" indent="-742950" defTabSz="914400" rtl="0" eaLnBrk="1" fontAlgn="base" latinLnBrk="0" hangingPunct="1">
              <a:lnSpc>
                <a:spcPct val="100000"/>
              </a:lnSpc>
              <a:spcBef>
                <a:spcPct val="0"/>
              </a:spcBef>
              <a:spcAft>
                <a:spcPct val="0"/>
              </a:spcAft>
              <a:buClrTx/>
              <a:buSzTx/>
              <a:tabLst/>
              <a:defRPr/>
            </a:pPr>
            <a:r>
              <a:rPr lang="en-US" sz="4000" b="1" kern="0" dirty="0" smtClean="0">
                <a:ln w="19050">
                  <a:noFill/>
                  <a:prstDash val="solid"/>
                </a:ln>
                <a:solidFill>
                  <a:srgbClr val="FFCCCC"/>
                </a:solidFill>
                <a:effectLst>
                  <a:glow rad="63500">
                    <a:schemeClr val="accent4">
                      <a:satMod val="175000"/>
                      <a:alpha val="40000"/>
                    </a:schemeClr>
                  </a:glow>
                  <a:outerShdw blurRad="50000" dist="50800" dir="7500000" algn="tl">
                    <a:srgbClr val="000000">
                      <a:shade val="5000"/>
                      <a:alpha val="35000"/>
                    </a:srgbClr>
                  </a:outerShdw>
                </a:effectLst>
                <a:latin typeface="Calibri" pitchFamily="34" charset="0"/>
                <a:ea typeface="+mj-ea"/>
                <a:cs typeface="+mj-cs"/>
              </a:rPr>
              <a:t>a.  weasel - wheeze</a:t>
            </a:r>
          </a:p>
        </p:txBody>
      </p:sp>
      <p:pic>
        <p:nvPicPr>
          <p:cNvPr id="18" name="Picture 17" descr="thanksgiving_basket_food_swivel_hg_clr.gif"/>
          <p:cNvPicPr>
            <a:picLocks noChangeAspect="1"/>
          </p:cNvPicPr>
          <p:nvPr/>
        </p:nvPicPr>
        <p:blipFill>
          <a:blip r:embed="rId3" cstate="print"/>
          <a:stretch>
            <a:fillRect/>
          </a:stretch>
        </p:blipFill>
        <p:spPr>
          <a:xfrm>
            <a:off x="6248400" y="2057400"/>
            <a:ext cx="2730136" cy="434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5"/>
                                        </p:tgtEl>
                                        <p:attrNameLst>
                                          <p:attrName>style.color</p:attrName>
                                        </p:attrNameLst>
                                      </p:cBhvr>
                                      <p:to>
                                        <a:srgbClr val="4646C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82000" cy="914400"/>
          </a:xfrm>
        </p:spPr>
        <p:txBody>
          <a:bodyPr/>
          <a:lstStyle/>
          <a:p>
            <a:pPr algn="ctr"/>
            <a:r>
              <a:rPr lang="en-US" sz="5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Final Task</a:t>
            </a:r>
            <a:endParaRPr lang="en-US" sz="5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8288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ln w="18415" cmpd="sng">
                  <a:solidFill>
                    <a:srgbClr val="FFFFFF"/>
                  </a:solidFill>
                  <a:prstDash val="solid"/>
                </a:ln>
                <a:solidFill>
                  <a:srgbClr val="FFFFFF"/>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Using your dictionary, look up each word on this list and write down the guide words from the page you found it on.  If you cannot find the word in the dictionary, write NF (not found).</a:t>
            </a:r>
            <a:endParaRPr kumimoji="0" lang="en-US" sz="2400" b="0" i="0" u="none" strike="noStrike" kern="0" cap="none" spc="0" normalizeH="0" baseline="0" noProof="0" dirty="0" smtClean="0">
              <a:ln w="18415" cmpd="sng">
                <a:solidFill>
                  <a:srgbClr val="FFFFFF"/>
                </a:solidFill>
                <a:prstDash val="solid"/>
              </a:ln>
              <a:solidFill>
                <a:srgbClr val="FFFFFF"/>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7" name="TextBox 6"/>
          <p:cNvSpPr txBox="1"/>
          <p:nvPr/>
        </p:nvSpPr>
        <p:spPr>
          <a:xfrm>
            <a:off x="533400" y="3276600"/>
            <a:ext cx="4495800" cy="3262432"/>
          </a:xfrm>
          <a:prstGeom prst="rect">
            <a:avLst/>
          </a:prstGeom>
          <a:solidFill>
            <a:schemeClr val="bg1"/>
          </a:solidFill>
          <a:ln w="28575">
            <a:solidFill>
              <a:srgbClr val="5E1D10"/>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tIns="0" bIns="0" numCol="1" rtlCol="0">
            <a:spAutoFit/>
          </a:bodyPr>
          <a:lstStyle/>
          <a:p>
            <a:r>
              <a:rPr lang="en-US" sz="3200" b="1" dirty="0" smtClean="0">
                <a:latin typeface="Calibri" pitchFamily="34" charset="0"/>
              </a:rPr>
              <a:t>primate		vocal</a:t>
            </a:r>
          </a:p>
          <a:p>
            <a:r>
              <a:rPr lang="en-US" sz="3200" b="1" dirty="0" smtClean="0">
                <a:latin typeface="Calibri" pitchFamily="34" charset="0"/>
              </a:rPr>
              <a:t>ape			fruit</a:t>
            </a:r>
          </a:p>
          <a:p>
            <a:r>
              <a:rPr lang="en-US" sz="3200" b="1" dirty="0" smtClean="0">
                <a:latin typeface="Calibri" pitchFamily="34" charset="0"/>
              </a:rPr>
              <a:t>wise			swing</a:t>
            </a:r>
          </a:p>
          <a:p>
            <a:r>
              <a:rPr lang="en-US" sz="3200" b="1" dirty="0" smtClean="0">
                <a:latin typeface="Calibri" pitchFamily="34" charset="0"/>
              </a:rPr>
              <a:t>tail			climb</a:t>
            </a:r>
          </a:p>
          <a:p>
            <a:r>
              <a:rPr lang="en-US" sz="3200" b="1" dirty="0" smtClean="0">
                <a:latin typeface="Calibri" pitchFamily="34" charset="0"/>
              </a:rPr>
              <a:t>exotic		baboon</a:t>
            </a:r>
          </a:p>
          <a:p>
            <a:r>
              <a:rPr lang="en-US" sz="3200" b="1" dirty="0" smtClean="0">
                <a:latin typeface="Calibri" pitchFamily="34" charset="0"/>
              </a:rPr>
              <a:t>curious		gibbon</a:t>
            </a:r>
          </a:p>
          <a:p>
            <a:endParaRPr lang="en-US" sz="2000" dirty="0">
              <a:latin typeface="Calibri" pitchFamily="34" charset="0"/>
            </a:endParaRPr>
          </a:p>
        </p:txBody>
      </p:sp>
      <p:sp>
        <p:nvSpPr>
          <p:cNvPr id="17" name="Rounded Rectangular Callout 16"/>
          <p:cNvSpPr/>
          <p:nvPr/>
        </p:nvSpPr>
        <p:spPr>
          <a:xfrm>
            <a:off x="4953000" y="4267200"/>
            <a:ext cx="3810000" cy="990600"/>
          </a:xfrm>
          <a:prstGeom prst="wedgeRoundRectCallout">
            <a:avLst>
              <a:gd name="adj1" fmla="val 21566"/>
              <a:gd name="adj2" fmla="val -128218"/>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2700" cmpd="sng">
                  <a:solidFill>
                    <a:schemeClr val="tx1"/>
                  </a:solidFill>
                  <a:prstDash val="solid"/>
                </a:ln>
                <a:solidFill>
                  <a:srgbClr val="5E1D10"/>
                </a:solidFill>
                <a:latin typeface="Calibri" pitchFamily="34" charset="0"/>
              </a:rPr>
              <a:t>When you’re finished, try to decide what all of these words describe.  Write it down.</a:t>
            </a:r>
            <a:endParaRPr lang="en-US" sz="2000" b="1" dirty="0">
              <a:ln w="12700" cmpd="sng">
                <a:solidFill>
                  <a:schemeClr val="tx1"/>
                </a:solidFill>
                <a:prstDash val="solid"/>
              </a:ln>
              <a:solidFill>
                <a:srgbClr val="5E1D10"/>
              </a:solidFill>
              <a:latin typeface="Calibri" pitchFamily="34" charset="0"/>
            </a:endParaRPr>
          </a:p>
        </p:txBody>
      </p:sp>
      <p:sp>
        <p:nvSpPr>
          <p:cNvPr id="6" name="Rounded Rectangular Callout 5"/>
          <p:cNvSpPr/>
          <p:nvPr/>
        </p:nvSpPr>
        <p:spPr>
          <a:xfrm>
            <a:off x="5029200" y="4343400"/>
            <a:ext cx="3810000" cy="990600"/>
          </a:xfrm>
          <a:prstGeom prst="wedgeRoundRectCallout">
            <a:avLst>
              <a:gd name="adj1" fmla="val 21566"/>
              <a:gd name="adj2" fmla="val -128218"/>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2700" cmpd="sng">
                  <a:solidFill>
                    <a:schemeClr val="tx1"/>
                  </a:solidFill>
                  <a:prstDash val="solid"/>
                </a:ln>
                <a:solidFill>
                  <a:srgbClr val="5E1D10"/>
                </a:solidFill>
                <a:latin typeface="Calibri" pitchFamily="34" charset="0"/>
              </a:rPr>
              <a:t>If you guessed that these words have to do with monkeys, you are RIGHT!</a:t>
            </a:r>
            <a:endParaRPr lang="en-US" sz="2000" b="1" dirty="0">
              <a:ln w="12700" cmpd="sng">
                <a:solidFill>
                  <a:schemeClr val="tx1"/>
                </a:solidFill>
                <a:prstDash val="solid"/>
              </a:ln>
              <a:solidFill>
                <a:srgbClr val="5E1D1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82000" cy="914400"/>
          </a:xfrm>
        </p:spPr>
        <p:txBody>
          <a:bodyPr/>
          <a:lstStyle/>
          <a:p>
            <a:pPr algn="ctr"/>
            <a:r>
              <a:rPr lang="en-US" sz="5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Guide Words</a:t>
            </a:r>
            <a:endParaRPr lang="en-US" sz="5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2133600"/>
            <a:ext cx="6248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kern="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Calibri" pitchFamily="34" charset="0"/>
                <a:ea typeface="+mj-ea"/>
                <a:cs typeface="+mj-cs"/>
              </a:rPr>
              <a:t>The first word on the dictionary page and the last word will be the guide words for the page.</a:t>
            </a:r>
            <a:endParaRPr kumimoji="0" lang="en-US" sz="3600" b="0" i="0" u="none"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6" name="Rectangle 2"/>
          <p:cNvSpPr txBox="1">
            <a:spLocks noChangeArrowheads="1"/>
          </p:cNvSpPr>
          <p:nvPr/>
        </p:nvSpPr>
        <p:spPr bwMode="auto">
          <a:xfrm>
            <a:off x="152400" y="4648200"/>
            <a:ext cx="6248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7" name="Rounded Rectangular Callout 6"/>
          <p:cNvSpPr/>
          <p:nvPr/>
        </p:nvSpPr>
        <p:spPr>
          <a:xfrm>
            <a:off x="304800" y="4191000"/>
            <a:ext cx="5791200" cy="1828800"/>
          </a:xfrm>
          <a:prstGeom prst="wedgeRoundRectCallout">
            <a:avLst>
              <a:gd name="adj1" fmla="val 70599"/>
              <a:gd name="adj2" fmla="val -106686"/>
              <a:gd name="adj3" fmla="val 16667"/>
            </a:avLst>
          </a:prstGeom>
          <a:solidFill>
            <a:schemeClr val="bg1"/>
          </a:solidFill>
          <a:ln w="3492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lgn="ctr"/>
            <a:r>
              <a:rPr lang="en-US" sz="3200" kern="0" dirty="0" smtClean="0">
                <a:ln w="18415" cmpd="sng">
                  <a:solidFill>
                    <a:srgbClr val="5E1D10"/>
                  </a:solidFill>
                  <a:prstDash val="solid"/>
                </a:ln>
                <a:solidFill>
                  <a:srgbClr val="5E1D10"/>
                </a:solidFill>
                <a:latin typeface="Calibri" pitchFamily="34" charset="0"/>
              </a:rPr>
              <a:t>The rest of the words on the dictionary page will be between those two.</a:t>
            </a:r>
          </a:p>
          <a:p>
            <a:pPr algn="ctr"/>
            <a:endParaRPr lang="en-US" sz="3200" dirty="0">
              <a:ln w="18415" cmpd="sng">
                <a:solidFill>
                  <a:sysClr val="windowText" lastClr="000000"/>
                </a:solidFill>
                <a:prstDash val="solid"/>
              </a:ln>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82000" cy="914400"/>
          </a:xfrm>
        </p:spPr>
        <p:txBody>
          <a:bodyPr/>
          <a:lstStyle/>
          <a:p>
            <a:pPr algn="ctr"/>
            <a:r>
              <a:rPr lang="en-US" sz="5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Additional Task</a:t>
            </a:r>
            <a:endParaRPr lang="en-US" sz="5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828800"/>
            <a:ext cx="6324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ln w="18415" cmpd="sng">
                  <a:solidFill>
                    <a:srgbClr val="FFFFFF"/>
                  </a:solidFill>
                  <a:prstDash val="solid"/>
                </a:ln>
                <a:solidFill>
                  <a:srgbClr val="FFFFFF"/>
                </a:solidFill>
                <a:effectLst>
                  <a:glow rad="101600">
                    <a:schemeClr val="tx1">
                      <a:alpha val="40000"/>
                    </a:schemeClr>
                  </a:glow>
                  <a:outerShdw blurRad="63500" dir="3600000" algn="tl" rotWithShape="0">
                    <a:srgbClr val="000000">
                      <a:alpha val="70000"/>
                    </a:srgbClr>
                  </a:outerShdw>
                </a:effectLst>
                <a:latin typeface="Calibri" pitchFamily="34" charset="0"/>
                <a:ea typeface="+mj-ea"/>
                <a:cs typeface="+mj-cs"/>
              </a:rPr>
              <a:t>Using your dictionary, look up each word on this list and write down the guide words from the page you found it on.  If you cannot find the word in the dictionary, write NF (not found).</a:t>
            </a:r>
            <a:endParaRPr kumimoji="0" lang="en-US" sz="2400" b="0" i="0" u="none" strike="noStrike" kern="0" cap="none" spc="0" normalizeH="0" baseline="0" noProof="0" dirty="0" smtClean="0">
              <a:ln w="18415" cmpd="sng">
                <a:solidFill>
                  <a:srgbClr val="FFFFFF"/>
                </a:solidFill>
                <a:prstDash val="solid"/>
              </a:ln>
              <a:solidFill>
                <a:srgbClr val="FFFFFF"/>
              </a:solidFill>
              <a:effectLst>
                <a:glow rad="101600">
                  <a:schemeClr val="tx1">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7" name="TextBox 6"/>
          <p:cNvSpPr txBox="1"/>
          <p:nvPr/>
        </p:nvSpPr>
        <p:spPr>
          <a:xfrm>
            <a:off x="533400" y="3276600"/>
            <a:ext cx="5029200" cy="3262432"/>
          </a:xfrm>
          <a:prstGeom prst="rect">
            <a:avLst/>
          </a:prstGeom>
          <a:solidFill>
            <a:schemeClr val="bg1"/>
          </a:solidFill>
          <a:ln w="28575">
            <a:solidFill>
              <a:srgbClr val="5E1D10"/>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tIns="0" bIns="0" numCol="1" rtlCol="0">
            <a:spAutoFit/>
          </a:bodyPr>
          <a:lstStyle/>
          <a:p>
            <a:r>
              <a:rPr lang="en-US" sz="3200" b="1" dirty="0" smtClean="0">
                <a:latin typeface="Calibri" pitchFamily="34" charset="0"/>
              </a:rPr>
              <a:t>rain 			croak</a:t>
            </a:r>
          </a:p>
          <a:p>
            <a:r>
              <a:rPr lang="en-US" sz="3200" b="1" dirty="0" smtClean="0">
                <a:latin typeface="Calibri" pitchFamily="34" charset="0"/>
              </a:rPr>
              <a:t>rainforest		vine</a:t>
            </a:r>
          </a:p>
          <a:p>
            <a:r>
              <a:rPr lang="en-US" sz="3200" b="1" dirty="0" smtClean="0">
                <a:latin typeface="Calibri" pitchFamily="34" charset="0"/>
              </a:rPr>
              <a:t>tangle		fruit</a:t>
            </a:r>
          </a:p>
          <a:p>
            <a:r>
              <a:rPr lang="en-US" sz="3200" b="1" dirty="0" smtClean="0">
                <a:latin typeface="Calibri" pitchFamily="34" charset="0"/>
              </a:rPr>
              <a:t>bird			dense</a:t>
            </a:r>
          </a:p>
          <a:p>
            <a:r>
              <a:rPr lang="en-US" sz="3200" b="1" dirty="0" smtClean="0">
                <a:latin typeface="Calibri" pitchFamily="34" charset="0"/>
              </a:rPr>
              <a:t>monsoon		decompose</a:t>
            </a:r>
          </a:p>
          <a:p>
            <a:r>
              <a:rPr lang="en-US" sz="3200" b="1" dirty="0" smtClean="0">
                <a:latin typeface="Calibri" pitchFamily="34" charset="0"/>
              </a:rPr>
              <a:t>understory	tropical</a:t>
            </a:r>
          </a:p>
          <a:p>
            <a:endParaRPr lang="en-US" sz="2000" dirty="0">
              <a:latin typeface="Calibri" pitchFamily="34" charset="0"/>
            </a:endParaRPr>
          </a:p>
        </p:txBody>
      </p:sp>
      <p:sp>
        <p:nvSpPr>
          <p:cNvPr id="17" name="Rounded Rectangular Callout 16"/>
          <p:cNvSpPr/>
          <p:nvPr/>
        </p:nvSpPr>
        <p:spPr>
          <a:xfrm>
            <a:off x="4953000" y="4267200"/>
            <a:ext cx="3810000" cy="990600"/>
          </a:xfrm>
          <a:prstGeom prst="wedgeRoundRectCallout">
            <a:avLst>
              <a:gd name="adj1" fmla="val 21566"/>
              <a:gd name="adj2" fmla="val -128218"/>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2700" cmpd="sng">
                  <a:solidFill>
                    <a:schemeClr val="tx1"/>
                  </a:solidFill>
                  <a:prstDash val="solid"/>
                </a:ln>
                <a:solidFill>
                  <a:srgbClr val="5E1D10"/>
                </a:solidFill>
                <a:latin typeface="Calibri" pitchFamily="34" charset="0"/>
              </a:rPr>
              <a:t>When you’re finished, try to decide what all of these words describe.  Write it down.</a:t>
            </a:r>
            <a:endParaRPr lang="en-US" sz="2000" b="1" dirty="0">
              <a:ln w="12700" cmpd="sng">
                <a:solidFill>
                  <a:schemeClr val="tx1"/>
                </a:solidFill>
                <a:prstDash val="solid"/>
              </a:ln>
              <a:solidFill>
                <a:srgbClr val="5E1D10"/>
              </a:solidFill>
              <a:latin typeface="Calibri" pitchFamily="34" charset="0"/>
            </a:endParaRPr>
          </a:p>
        </p:txBody>
      </p:sp>
      <p:sp>
        <p:nvSpPr>
          <p:cNvPr id="6" name="Rounded Rectangular Callout 5"/>
          <p:cNvSpPr/>
          <p:nvPr/>
        </p:nvSpPr>
        <p:spPr>
          <a:xfrm>
            <a:off x="5029200" y="4343400"/>
            <a:ext cx="3810000" cy="990600"/>
          </a:xfrm>
          <a:prstGeom prst="wedgeRoundRectCallout">
            <a:avLst>
              <a:gd name="adj1" fmla="val 21566"/>
              <a:gd name="adj2" fmla="val -128218"/>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2700" cmpd="sng">
                  <a:solidFill>
                    <a:schemeClr val="tx1"/>
                  </a:solidFill>
                  <a:prstDash val="solid"/>
                </a:ln>
                <a:solidFill>
                  <a:srgbClr val="5E1D10"/>
                </a:solidFill>
                <a:latin typeface="Calibri" pitchFamily="34" charset="0"/>
              </a:rPr>
              <a:t>If you guessed that these words have to do with the jungle, you are RIGHT!</a:t>
            </a:r>
            <a:endParaRPr lang="en-US" sz="2000" b="1" dirty="0">
              <a:ln w="12700" cmpd="sng">
                <a:solidFill>
                  <a:schemeClr val="tx1"/>
                </a:solidFill>
                <a:prstDash val="solid"/>
              </a:ln>
              <a:solidFill>
                <a:srgbClr val="5E1D1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1295400"/>
            <a:ext cx="5943600"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Thanks for choosing</a:t>
            </a:r>
          </a:p>
          <a:p>
            <a:pPr marL="0" marR="0" lvl="0" indent="0" algn="ctr" defTabSz="914400" rtl="0" eaLnBrk="1" fontAlgn="base" latinLnBrk="0" hangingPunct="1">
              <a:lnSpc>
                <a:spcPts val="6700"/>
              </a:lnSpc>
              <a:spcBef>
                <a:spcPct val="0"/>
              </a:spcBef>
              <a:spcAft>
                <a:spcPct val="0"/>
              </a:spcAft>
              <a:buClrTx/>
              <a:buSzTx/>
              <a:buFontTx/>
              <a:buNone/>
              <a:tabLst/>
              <a:defRPr/>
            </a:pPr>
            <a:r>
              <a:rPr lang="en-US" sz="6600" kern="0" dirty="0" smtClean="0">
                <a:ln w="18415" cmpd="sng">
                  <a:solidFill>
                    <a:srgbClr val="5E1D10"/>
                  </a:solidFill>
                  <a:prstDash val="solid"/>
                </a:ln>
                <a:gradFill flip="none" rotWithShape="1">
                  <a:gsLst>
                    <a:gs pos="0">
                      <a:srgbClr val="D6B19C"/>
                    </a:gs>
                    <a:gs pos="30000">
                      <a:srgbClr val="D49E6C"/>
                    </a:gs>
                    <a:gs pos="70000">
                      <a:srgbClr val="A65528"/>
                    </a:gs>
                    <a:gs pos="100000">
                      <a:srgbClr val="663012"/>
                    </a:gs>
                  </a:gsLst>
                  <a:path path="circle">
                    <a:fillToRect l="50000" t="50000" r="50000" b="50000"/>
                  </a:path>
                  <a:tileRect/>
                </a:gradFill>
                <a:effectLst>
                  <a:glow rad="101600">
                    <a:schemeClr val="accent4">
                      <a:satMod val="175000"/>
                      <a:alpha val="40000"/>
                    </a:schemeClr>
                  </a:glow>
                  <a:outerShdw blurRad="63500" dir="3600000" algn="tl" rotWithShape="0">
                    <a:srgbClr val="000000">
                      <a:alpha val="70000"/>
                    </a:srgbClr>
                  </a:outerShdw>
                </a:effectLst>
                <a:latin typeface="Calibri" pitchFamily="34" charset="0"/>
                <a:ea typeface="+mj-ea"/>
                <a:cs typeface="+mj-cs"/>
              </a:rPr>
              <a:t>TEACHERS</a:t>
            </a:r>
          </a:p>
          <a:p>
            <a:pPr marL="0" marR="0" lvl="0" indent="0" algn="ctr" defTabSz="914400" rtl="0" eaLnBrk="1" fontAlgn="base" latinLnBrk="0" hangingPunct="1">
              <a:lnSpc>
                <a:spcPts val="6700"/>
              </a:lnSpc>
              <a:spcBef>
                <a:spcPct val="0"/>
              </a:spcBef>
              <a:spcAft>
                <a:spcPct val="0"/>
              </a:spcAft>
              <a:buClrTx/>
              <a:buSzTx/>
              <a:buFontTx/>
              <a:buNone/>
              <a:tabLst/>
              <a:defRPr/>
            </a:pPr>
            <a:r>
              <a:rPr kumimoji="0" lang="en-US" sz="6600" b="0" i="0" u="none" strike="noStrike" kern="0" cap="none" spc="0" normalizeH="0" baseline="0" noProof="0" dirty="0" smtClean="0">
                <a:ln w="18415" cmpd="sng">
                  <a:solidFill>
                    <a:srgbClr val="5E1D10"/>
                  </a:solidFill>
                  <a:prstDash val="solid"/>
                </a:ln>
                <a:gradFill flip="none" rotWithShape="1">
                  <a:gsLst>
                    <a:gs pos="0">
                      <a:srgbClr val="D6B19C"/>
                    </a:gs>
                    <a:gs pos="30000">
                      <a:srgbClr val="D49E6C"/>
                    </a:gs>
                    <a:gs pos="70000">
                      <a:srgbClr val="A65528"/>
                    </a:gs>
                    <a:gs pos="100000">
                      <a:srgbClr val="663012"/>
                    </a:gs>
                  </a:gsLst>
                  <a:path path="circle">
                    <a:fillToRect l="50000" t="50000" r="50000" b="50000"/>
                  </a:path>
                  <a:tileRect/>
                </a:gradFill>
                <a:effectLst>
                  <a:glow rad="1016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UNLEASHED</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a typeface="+mj-ea"/>
                <a:cs typeface="+mj-cs"/>
              </a:rPr>
              <a:t>to help your students learn dictionary skills!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To see more of our great products,</a:t>
            </a:r>
            <a:r>
              <a:rPr kumimoji="0" lang="en-US" sz="2400" b="0" i="0" u="none" strike="noStrike" kern="0" cap="none" spc="0" normalizeH="0" noProof="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rPr>
              <a:t> click our store link below:</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mj-ea"/>
                <a:cs typeface="+mj-cs"/>
                <a:hlinkClick r:id="rId2"/>
              </a:rPr>
              <a:t>TEACHERS</a:t>
            </a:r>
            <a:r>
              <a:rPr lang="en-US" sz="28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mj-ea"/>
                <a:cs typeface="+mj-cs"/>
                <a:hlinkClick r:id="rId2"/>
              </a:rPr>
              <a:t> UNLEASHED STOREFRONT</a:t>
            </a:r>
            <a:endParaRPr kumimoji="0" lang="en-US" sz="2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382000" cy="914400"/>
          </a:xfrm>
        </p:spPr>
        <p:txBody>
          <a:bodyPr/>
          <a:lstStyle/>
          <a:p>
            <a:pPr algn="ctr"/>
            <a:r>
              <a:rPr lang="en-US" sz="5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rPr>
              <a:t>Guide Words</a:t>
            </a:r>
            <a:endParaRPr lang="en-US" sz="5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Calibri" pitchFamily="34" charset="0"/>
            </a:endParaRPr>
          </a:p>
        </p:txBody>
      </p:sp>
      <p:sp>
        <p:nvSpPr>
          <p:cNvPr id="5" name="Rectangle 2"/>
          <p:cNvSpPr txBox="1">
            <a:spLocks noChangeArrowheads="1"/>
          </p:cNvSpPr>
          <p:nvPr/>
        </p:nvSpPr>
        <p:spPr bwMode="auto">
          <a:xfrm>
            <a:off x="-152400" y="1219200"/>
            <a:ext cx="6248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kern="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Calibri" pitchFamily="34" charset="0"/>
                <a:ea typeface="+mj-ea"/>
                <a:cs typeface="+mj-cs"/>
              </a:rPr>
              <a:t>Here’s an example.</a:t>
            </a:r>
            <a:endParaRPr kumimoji="0" lang="en-US" sz="3600" b="0" i="0" u="none" strike="noStrike" kern="0" cap="none" spc="0" normalizeH="0" baseline="0" noProof="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uLnTx/>
              <a:uFillTx/>
              <a:latin typeface="Calibri" pitchFamily="34" charset="0"/>
              <a:ea typeface="+mj-ea"/>
              <a:cs typeface="+mj-cs"/>
            </a:endParaRPr>
          </a:p>
        </p:txBody>
      </p:sp>
      <p:sp>
        <p:nvSpPr>
          <p:cNvPr id="7" name="TextBox 6"/>
          <p:cNvSpPr txBox="1"/>
          <p:nvPr/>
        </p:nvSpPr>
        <p:spPr>
          <a:xfrm>
            <a:off x="152400" y="2057400"/>
            <a:ext cx="6248400" cy="4648200"/>
          </a:xfrm>
          <a:prstGeom prst="rect">
            <a:avLst/>
          </a:prstGeom>
          <a:solidFill>
            <a:schemeClr val="bg1"/>
          </a:solidFill>
          <a:ln w="28575">
            <a:solidFill>
              <a:srgbClr val="5E1D10"/>
            </a:solidFill>
          </a:ln>
        </p:spPr>
        <p:txBody>
          <a:bodyPr wrap="square" tIns="0" bIns="0" rtlCol="0">
            <a:spAutoFit/>
          </a:bodyPr>
          <a:lstStyle/>
          <a:p>
            <a:r>
              <a:rPr lang="en-US" sz="2400" b="1" dirty="0" smtClean="0">
                <a:latin typeface="Calibri" pitchFamily="34" charset="0"/>
              </a:rPr>
              <a:t>leg-lemonade</a:t>
            </a:r>
          </a:p>
          <a:p>
            <a:endParaRPr lang="en-US" sz="1600" dirty="0">
              <a:latin typeface="Calibri" pitchFamily="34" charset="0"/>
            </a:endParaRPr>
          </a:p>
          <a:p>
            <a:r>
              <a:rPr lang="en-US" sz="2000" b="1" u="sng" dirty="0" smtClean="0">
                <a:latin typeface="Calibri" pitchFamily="34" charset="0"/>
              </a:rPr>
              <a:t>leg</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lĕg</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limb used for standing and moving.</a:t>
            </a:r>
          </a:p>
          <a:p>
            <a:endParaRPr lang="en-US" sz="1600" dirty="0" smtClean="0">
              <a:latin typeface="Calibri" pitchFamily="34" charset="0"/>
            </a:endParaRPr>
          </a:p>
          <a:p>
            <a:r>
              <a:rPr lang="en-US" sz="2000" b="1" u="sng" dirty="0" smtClean="0">
                <a:latin typeface="Calibri" pitchFamily="34" charset="0"/>
              </a:rPr>
              <a:t>legume</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lĕg•ōōm</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plant that grows seeds in pods. </a:t>
            </a:r>
          </a:p>
          <a:p>
            <a:endParaRPr lang="en-US" sz="1600" dirty="0" smtClean="0">
              <a:latin typeface="Calibri" pitchFamily="34" charset="0"/>
            </a:endParaRPr>
          </a:p>
          <a:p>
            <a:r>
              <a:rPr lang="en-US" sz="2000" b="1" u="sng" dirty="0" smtClean="0">
                <a:latin typeface="Calibri" pitchFamily="34" charset="0"/>
              </a:rPr>
              <a:t>lei</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lā</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garland of flowers worn around the neck.</a:t>
            </a:r>
          </a:p>
          <a:p>
            <a:r>
              <a:rPr lang="en-US" sz="2000" dirty="0" smtClean="0">
                <a:latin typeface="Calibri" pitchFamily="34" charset="0"/>
              </a:rPr>
              <a:t>	</a:t>
            </a:r>
          </a:p>
          <a:p>
            <a:r>
              <a:rPr lang="en-US" sz="2000" b="1" u="sng" dirty="0" smtClean="0">
                <a:latin typeface="Calibri" pitchFamily="34" charset="0"/>
              </a:rPr>
              <a:t>lemming</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lĕm•ĭng</a:t>
            </a:r>
            <a:r>
              <a:rPr lang="en-US" sz="2000" dirty="0" smtClean="0">
                <a:latin typeface="Calibri" pitchFamily="34" charset="0"/>
              </a:rPr>
              <a:t>)  </a:t>
            </a:r>
            <a:r>
              <a:rPr lang="en-US" sz="2000" i="1" dirty="0" smtClean="0">
                <a:latin typeface="Calibri" pitchFamily="34" charset="0"/>
              </a:rPr>
              <a:t>n.  </a:t>
            </a:r>
            <a:r>
              <a:rPr lang="en-US" sz="2000" dirty="0" smtClean="0">
                <a:latin typeface="Calibri" pitchFamily="34" charset="0"/>
              </a:rPr>
              <a:t>A small, thick rodent that is 		   known to migrate.</a:t>
            </a:r>
          </a:p>
          <a:p>
            <a:endParaRPr lang="en-US" sz="1600" u="sng" dirty="0" smtClean="0">
              <a:latin typeface="Calibri" pitchFamily="34" charset="0"/>
            </a:endParaRPr>
          </a:p>
          <a:p>
            <a:r>
              <a:rPr lang="en-US" sz="2000" b="1" u="sng" dirty="0" smtClean="0">
                <a:latin typeface="Calibri" pitchFamily="34" charset="0"/>
              </a:rPr>
              <a:t>lemon</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The fruit of a lemon tree.  The lemon 	is sour and contains citric acid.</a:t>
            </a:r>
          </a:p>
          <a:p>
            <a:endParaRPr lang="en-US" sz="1600" dirty="0" smtClean="0">
              <a:latin typeface="Calibri" pitchFamily="34" charset="0"/>
            </a:endParaRPr>
          </a:p>
          <a:p>
            <a:r>
              <a:rPr lang="en-US" sz="2000" b="1" u="sng" dirty="0" smtClean="0">
                <a:latin typeface="Calibri" pitchFamily="34" charset="0"/>
              </a:rPr>
              <a:t>lemonade</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•nād</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drink made from water, 	      lemon juice, and sugar.</a:t>
            </a:r>
            <a:endParaRPr lang="en-US" sz="2000" dirty="0">
              <a:latin typeface="Calibri" pitchFamily="34" charset="0"/>
            </a:endParaRPr>
          </a:p>
        </p:txBody>
      </p:sp>
      <p:sp>
        <p:nvSpPr>
          <p:cNvPr id="10" name="Rounded Rectangle 9"/>
          <p:cNvSpPr/>
          <p:nvPr/>
        </p:nvSpPr>
        <p:spPr>
          <a:xfrm>
            <a:off x="152400" y="2057400"/>
            <a:ext cx="533400" cy="381000"/>
          </a:xfrm>
          <a:prstGeom prst="roundRect">
            <a:avLst/>
          </a:prstGeom>
          <a:gradFill>
            <a:gsLst>
              <a:gs pos="0">
                <a:srgbClr val="FFFF00">
                  <a:alpha val="29000"/>
                </a:srgbClr>
              </a:gs>
              <a:gs pos="50000">
                <a:srgbClr val="FFFF00">
                  <a:alpha val="10000"/>
                </a:srgbClr>
              </a:gs>
              <a:gs pos="100000">
                <a:srgbClr val="FFFF00">
                  <a:alpha val="25000"/>
                </a:srgbClr>
              </a:gs>
            </a:gsLst>
            <a:lin ang="5400000" scaled="0"/>
          </a:gradFill>
          <a:ln w="2857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2400" y="2667000"/>
            <a:ext cx="533400" cy="304800"/>
          </a:xfrm>
          <a:prstGeom prst="roundRect">
            <a:avLst/>
          </a:prstGeom>
          <a:gradFill>
            <a:gsLst>
              <a:gs pos="0">
                <a:srgbClr val="FFFF00">
                  <a:alpha val="29000"/>
                </a:srgbClr>
              </a:gs>
              <a:gs pos="50000">
                <a:srgbClr val="FFFF00">
                  <a:alpha val="10000"/>
                </a:srgbClr>
              </a:gs>
              <a:gs pos="100000">
                <a:srgbClr val="FFFF00">
                  <a:alpha val="25000"/>
                </a:srgbClr>
              </a:gs>
            </a:gsLst>
            <a:lin ang="5400000" scaled="0"/>
          </a:gradFill>
          <a:ln w="2857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4876800" y="1143000"/>
            <a:ext cx="2133600" cy="1066800"/>
          </a:xfrm>
          <a:prstGeom prst="wedgeRoundRectCallout">
            <a:avLst>
              <a:gd name="adj1" fmla="val 78345"/>
              <a:gd name="adj2" fmla="val 143232"/>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2700" cmpd="sng">
                  <a:solidFill>
                    <a:schemeClr val="tx1"/>
                  </a:solidFill>
                  <a:prstDash val="solid"/>
                </a:ln>
                <a:solidFill>
                  <a:srgbClr val="5E1D10"/>
                </a:solidFill>
                <a:latin typeface="Calibri" pitchFamily="34" charset="0"/>
              </a:rPr>
              <a:t>The first word on the page is leg.</a:t>
            </a:r>
            <a:endParaRPr lang="en-US" sz="2400" b="1" dirty="0">
              <a:ln w="12700" cmpd="sng">
                <a:solidFill>
                  <a:schemeClr val="tx1"/>
                </a:solidFill>
                <a:prstDash val="solid"/>
              </a:ln>
              <a:solidFill>
                <a:srgbClr val="5E1D10"/>
              </a:solidFill>
              <a:latin typeface="Calibri" pitchFamily="34" charset="0"/>
            </a:endParaRPr>
          </a:p>
        </p:txBody>
      </p:sp>
      <p:sp>
        <p:nvSpPr>
          <p:cNvPr id="14" name="Rounded Rectangular Callout 13"/>
          <p:cNvSpPr/>
          <p:nvPr/>
        </p:nvSpPr>
        <p:spPr>
          <a:xfrm>
            <a:off x="4876800" y="1143000"/>
            <a:ext cx="2209800" cy="1143000"/>
          </a:xfrm>
          <a:prstGeom prst="wedgeRoundRectCallout">
            <a:avLst>
              <a:gd name="adj1" fmla="val 75411"/>
              <a:gd name="adj2" fmla="val 133729"/>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2700" cmpd="sng">
                  <a:solidFill>
                    <a:schemeClr val="tx1"/>
                  </a:solidFill>
                  <a:prstDash val="solid"/>
                </a:ln>
                <a:solidFill>
                  <a:srgbClr val="5E1D10"/>
                </a:solidFill>
                <a:latin typeface="Calibri" pitchFamily="34" charset="0"/>
              </a:rPr>
              <a:t>The last word on the page is lemonade.</a:t>
            </a:r>
            <a:endParaRPr lang="en-US" sz="2400" b="1" dirty="0">
              <a:ln w="12700" cmpd="sng">
                <a:solidFill>
                  <a:schemeClr val="tx1"/>
                </a:solidFill>
                <a:prstDash val="solid"/>
              </a:ln>
              <a:solidFill>
                <a:srgbClr val="5E1D10"/>
              </a:solidFill>
              <a:latin typeface="Calibri" pitchFamily="34" charset="0"/>
            </a:endParaRPr>
          </a:p>
        </p:txBody>
      </p:sp>
      <p:sp>
        <p:nvSpPr>
          <p:cNvPr id="15" name="Rounded Rectangle 14"/>
          <p:cNvSpPr/>
          <p:nvPr/>
        </p:nvSpPr>
        <p:spPr>
          <a:xfrm>
            <a:off x="685800" y="2057400"/>
            <a:ext cx="1371600" cy="381000"/>
          </a:xfrm>
          <a:prstGeom prst="roundRect">
            <a:avLst/>
          </a:prstGeom>
          <a:gradFill>
            <a:gsLst>
              <a:gs pos="0">
                <a:srgbClr val="FFFF00">
                  <a:alpha val="29000"/>
                </a:srgbClr>
              </a:gs>
              <a:gs pos="50000">
                <a:srgbClr val="FFFF00">
                  <a:alpha val="10000"/>
                </a:srgbClr>
              </a:gs>
              <a:gs pos="100000">
                <a:srgbClr val="FFFF00">
                  <a:alpha val="25000"/>
                </a:srgbClr>
              </a:gs>
            </a:gsLst>
            <a:lin ang="5400000" scaled="0"/>
          </a:gradFill>
          <a:ln w="2857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52400" y="6096000"/>
            <a:ext cx="1295400" cy="304800"/>
          </a:xfrm>
          <a:prstGeom prst="roundRect">
            <a:avLst/>
          </a:prstGeom>
          <a:gradFill>
            <a:gsLst>
              <a:gs pos="0">
                <a:srgbClr val="FFFF00">
                  <a:alpha val="29000"/>
                </a:srgbClr>
              </a:gs>
              <a:gs pos="50000">
                <a:srgbClr val="FFFF00">
                  <a:alpha val="10000"/>
                </a:srgbClr>
              </a:gs>
              <a:gs pos="100000">
                <a:srgbClr val="FFFF00">
                  <a:alpha val="25000"/>
                </a:srgbClr>
              </a:gs>
            </a:gsLst>
            <a:lin ang="5400000" scaled="0"/>
          </a:gradFill>
          <a:ln w="2857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xit" presetSubtype="0" fill="hold" grpId="1"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2"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2"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P spid="14" grpId="0" animBg="1"/>
      <p:bldP spid="15" grpId="0" animBg="1"/>
      <p:bldP spid="15" grpId="2" animBg="1"/>
      <p:bldP spid="16" grpId="0" animBg="1"/>
      <p:bldP spid="16"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20" descr="jungle_out_there_prt"/>
          <p:cNvPicPr>
            <a:picLocks noChangeAspect="1" noChangeArrowheads="1"/>
          </p:cNvPicPr>
          <p:nvPr/>
        </p:nvPicPr>
        <p:blipFill>
          <a:blip r:embed="rId3" cstate="print"/>
          <a:srcRect r="32500"/>
          <a:stretch>
            <a:fillRect/>
          </a:stretch>
        </p:blipFill>
        <p:spPr bwMode="auto">
          <a:xfrm>
            <a:off x="0" y="0"/>
            <a:ext cx="9144000" cy="6858000"/>
          </a:xfrm>
          <a:prstGeom prst="rect">
            <a:avLst/>
          </a:prstGeom>
          <a:noFill/>
        </p:spPr>
      </p:pic>
      <p:sp>
        <p:nvSpPr>
          <p:cNvPr id="7" name="Rectangle 2"/>
          <p:cNvSpPr>
            <a:spLocks noGrp="1" noChangeArrowheads="1"/>
          </p:cNvSpPr>
          <p:nvPr>
            <p:ph type="title"/>
          </p:nvPr>
        </p:nvSpPr>
        <p:spPr>
          <a:xfrm>
            <a:off x="381000" y="228600"/>
            <a:ext cx="8382000" cy="914400"/>
          </a:xfrm>
        </p:spPr>
        <p:txBody>
          <a:bodyPr/>
          <a:lstStyle/>
          <a:p>
            <a:pPr algn="ctr"/>
            <a:r>
              <a:rPr lang="en-US" sz="3600" dirty="0" smtClean="0">
                <a:ln w="18415" cmpd="sng">
                  <a:solidFill>
                    <a:srgbClr val="5E1D10"/>
                  </a:solidFill>
                  <a:prstDash val="solid"/>
                </a:ln>
                <a:solidFill>
                  <a:srgbClr val="5E1D10"/>
                </a:solidFill>
                <a:effectLst/>
                <a:latin typeface="Calibri" pitchFamily="34" charset="0"/>
              </a:rPr>
              <a:t>Take the word </a:t>
            </a:r>
            <a:r>
              <a:rPr lang="en-US" b="1" dirty="0" smtClean="0">
                <a:ln w="18415" cmpd="sng">
                  <a:solidFill>
                    <a:schemeClr val="accent1">
                      <a:lumMod val="10000"/>
                    </a:schemeClr>
                  </a:solidFill>
                  <a:prstDash val="solid"/>
                </a:ln>
                <a:solidFill>
                  <a:schemeClr val="accent1">
                    <a:lumMod val="10000"/>
                  </a:schemeClr>
                </a:solidFill>
                <a:effectLst/>
                <a:latin typeface="Calibri" pitchFamily="34" charset="0"/>
              </a:rPr>
              <a:t>lei</a:t>
            </a:r>
            <a:r>
              <a:rPr lang="en-US" sz="3600" dirty="0" smtClean="0">
                <a:ln w="18415" cmpd="sng">
                  <a:solidFill>
                    <a:srgbClr val="5E1D10"/>
                  </a:solidFill>
                  <a:prstDash val="solid"/>
                </a:ln>
                <a:solidFill>
                  <a:srgbClr val="5E1D10"/>
                </a:solidFill>
                <a:effectLst/>
                <a:latin typeface="Calibri" pitchFamily="34" charset="0"/>
              </a:rPr>
              <a:t> for example.</a:t>
            </a:r>
            <a:endParaRPr lang="en-US" sz="3600" dirty="0">
              <a:ln w="18415" cmpd="sng">
                <a:solidFill>
                  <a:srgbClr val="5E1D10"/>
                </a:solidFill>
                <a:prstDash val="solid"/>
              </a:ln>
              <a:solidFill>
                <a:srgbClr val="5E1D10"/>
              </a:solidFill>
              <a:effectLst/>
              <a:latin typeface="Calibri" pitchFamily="34" charset="0"/>
            </a:endParaRPr>
          </a:p>
        </p:txBody>
      </p:sp>
      <p:sp>
        <p:nvSpPr>
          <p:cNvPr id="9" name="TextBox 8"/>
          <p:cNvSpPr txBox="1"/>
          <p:nvPr/>
        </p:nvSpPr>
        <p:spPr>
          <a:xfrm>
            <a:off x="228600" y="1493996"/>
            <a:ext cx="6248400" cy="4678204"/>
          </a:xfrm>
          <a:prstGeom prst="rect">
            <a:avLst/>
          </a:prstGeom>
          <a:solidFill>
            <a:schemeClr val="bg1"/>
          </a:solidFill>
          <a:ln w="28575">
            <a:solidFill>
              <a:srgbClr val="5E1D10"/>
            </a:solidFill>
          </a:ln>
        </p:spPr>
        <p:txBody>
          <a:bodyPr wrap="square" tIns="0" bIns="0" rtlCol="0">
            <a:spAutoFit/>
          </a:bodyPr>
          <a:lstStyle/>
          <a:p>
            <a:r>
              <a:rPr lang="en-US" sz="2400" b="1" dirty="0" smtClean="0">
                <a:latin typeface="Calibri" pitchFamily="34" charset="0"/>
              </a:rPr>
              <a:t>leg-lemonade</a:t>
            </a:r>
          </a:p>
          <a:p>
            <a:endParaRPr lang="en-US" sz="1600" dirty="0">
              <a:latin typeface="Calibri" pitchFamily="34" charset="0"/>
            </a:endParaRPr>
          </a:p>
          <a:p>
            <a:r>
              <a:rPr lang="en-US" sz="2000" b="1" u="sng" dirty="0" smtClean="0">
                <a:latin typeface="Calibri" pitchFamily="34" charset="0"/>
              </a:rPr>
              <a:t>leg</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lĕg</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limb used for standing and moving.</a:t>
            </a:r>
          </a:p>
          <a:p>
            <a:endParaRPr lang="en-US" sz="1600" dirty="0" smtClean="0">
              <a:latin typeface="Calibri" pitchFamily="34" charset="0"/>
            </a:endParaRPr>
          </a:p>
          <a:p>
            <a:r>
              <a:rPr lang="en-US" sz="2000" b="1" u="sng" dirty="0" smtClean="0">
                <a:latin typeface="Calibri" pitchFamily="34" charset="0"/>
              </a:rPr>
              <a:t>legume</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lĕg•ōōm</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plant that grows seeds in pods. </a:t>
            </a:r>
          </a:p>
          <a:p>
            <a:endParaRPr lang="en-US" sz="1600" dirty="0" smtClean="0">
              <a:latin typeface="Calibri" pitchFamily="34" charset="0"/>
            </a:endParaRPr>
          </a:p>
          <a:p>
            <a:r>
              <a:rPr lang="en-US" sz="2000" b="1" u="sng" dirty="0" smtClean="0">
                <a:latin typeface="Calibri" pitchFamily="34" charset="0"/>
              </a:rPr>
              <a:t>lei</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lā</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garland of flowers worn around the neck.</a:t>
            </a:r>
          </a:p>
          <a:p>
            <a:r>
              <a:rPr lang="en-US" sz="2000" dirty="0" smtClean="0">
                <a:latin typeface="Calibri" pitchFamily="34" charset="0"/>
              </a:rPr>
              <a:t>	</a:t>
            </a:r>
          </a:p>
          <a:p>
            <a:r>
              <a:rPr lang="en-US" sz="2000" b="1" u="sng" dirty="0" smtClean="0">
                <a:latin typeface="Calibri" pitchFamily="34" charset="0"/>
              </a:rPr>
              <a:t>lemming</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lĕm•ĭng</a:t>
            </a:r>
            <a:r>
              <a:rPr lang="en-US" sz="2000" dirty="0" smtClean="0">
                <a:latin typeface="Calibri" pitchFamily="34" charset="0"/>
              </a:rPr>
              <a:t>)  </a:t>
            </a:r>
            <a:r>
              <a:rPr lang="en-US" sz="2000" i="1" dirty="0" smtClean="0">
                <a:latin typeface="Calibri" pitchFamily="34" charset="0"/>
              </a:rPr>
              <a:t>n.  </a:t>
            </a:r>
            <a:r>
              <a:rPr lang="en-US" sz="2000" dirty="0" smtClean="0">
                <a:latin typeface="Calibri" pitchFamily="34" charset="0"/>
              </a:rPr>
              <a:t>A small, thick rodent that is </a:t>
            </a:r>
          </a:p>
          <a:p>
            <a:r>
              <a:rPr lang="en-US" sz="2000" dirty="0" smtClean="0">
                <a:latin typeface="Calibri" pitchFamily="34" charset="0"/>
              </a:rPr>
              <a:t>	    known  to migrate.</a:t>
            </a:r>
          </a:p>
          <a:p>
            <a:endParaRPr lang="en-US" sz="1600" u="sng" dirty="0" smtClean="0">
              <a:latin typeface="Calibri" pitchFamily="34" charset="0"/>
            </a:endParaRPr>
          </a:p>
          <a:p>
            <a:r>
              <a:rPr lang="en-US" sz="2000" b="1" u="sng" dirty="0" smtClean="0">
                <a:latin typeface="Calibri" pitchFamily="34" charset="0"/>
              </a:rPr>
              <a:t>lemon</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The fruit of a lemon tree.  The lemon      </a:t>
            </a:r>
          </a:p>
          <a:p>
            <a:r>
              <a:rPr lang="en-US" sz="2000" dirty="0" smtClean="0">
                <a:latin typeface="Calibri" pitchFamily="34" charset="0"/>
              </a:rPr>
              <a:t>               is  sour and contains citric acid.</a:t>
            </a:r>
          </a:p>
          <a:p>
            <a:endParaRPr lang="en-US" sz="1600" dirty="0" smtClean="0">
              <a:latin typeface="Calibri" pitchFamily="34" charset="0"/>
            </a:endParaRPr>
          </a:p>
          <a:p>
            <a:r>
              <a:rPr lang="en-US" sz="2000" b="1" u="sng" dirty="0" smtClean="0">
                <a:latin typeface="Calibri" pitchFamily="34" charset="0"/>
              </a:rPr>
              <a:t>lemonade</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•nād</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drink made from water, </a:t>
            </a:r>
          </a:p>
          <a:p>
            <a:r>
              <a:rPr lang="en-US" sz="2000" dirty="0" smtClean="0">
                <a:latin typeface="Calibri" pitchFamily="34" charset="0"/>
              </a:rPr>
              <a:t>                      lemon  juice, and sugar.</a:t>
            </a:r>
            <a:endParaRPr lang="en-US" sz="2000" dirty="0">
              <a:latin typeface="Calibri" pitchFamily="34" charset="0"/>
            </a:endParaRPr>
          </a:p>
        </p:txBody>
      </p:sp>
      <p:sp>
        <p:nvSpPr>
          <p:cNvPr id="20" name="TextBox 19"/>
          <p:cNvSpPr txBox="1"/>
          <p:nvPr/>
        </p:nvSpPr>
        <p:spPr>
          <a:xfrm>
            <a:off x="6629400" y="1489770"/>
            <a:ext cx="2362200" cy="3293209"/>
          </a:xfrm>
          <a:prstGeom prst="rect">
            <a:avLst/>
          </a:prstGeom>
          <a:noFill/>
          <a:ln w="50800">
            <a:solidFill>
              <a:schemeClr val="accent1">
                <a:lumMod val="10000"/>
              </a:schemeClr>
            </a:solidFill>
          </a:ln>
        </p:spPr>
        <p:txBody>
          <a:bodyPr wrap="square" rtlCol="0">
            <a:spAutoFit/>
          </a:bodyPr>
          <a:lstStyle/>
          <a:p>
            <a:pPr algn="ctr"/>
            <a:r>
              <a:rPr lang="en-US" sz="2600" u="sng" dirty="0" smtClean="0">
                <a:ln w="18415" cmpd="sng">
                  <a:solidFill>
                    <a:schemeClr val="accent1">
                      <a:lumMod val="10000"/>
                    </a:schemeClr>
                  </a:solidFill>
                  <a:prstDash val="solid"/>
                </a:ln>
                <a:solidFill>
                  <a:schemeClr val="accent1">
                    <a:lumMod val="10000"/>
                  </a:schemeClr>
                </a:solidFill>
                <a:latin typeface="Calibri" pitchFamily="34" charset="0"/>
              </a:rPr>
              <a:t>Lei</a:t>
            </a:r>
            <a:r>
              <a:rPr lang="en-US" sz="2600" dirty="0" smtClean="0">
                <a:ln w="18415" cmpd="sng">
                  <a:solidFill>
                    <a:schemeClr val="accent1">
                      <a:lumMod val="10000"/>
                    </a:schemeClr>
                  </a:solidFill>
                  <a:prstDash val="solid"/>
                </a:ln>
                <a:solidFill>
                  <a:schemeClr val="accent1">
                    <a:lumMod val="10000"/>
                  </a:schemeClr>
                </a:solidFill>
                <a:latin typeface="Calibri" pitchFamily="34" charset="0"/>
              </a:rPr>
              <a:t> is on this dictionary page because it falls between the guide words leg and lemonade in alphabetical order.</a:t>
            </a:r>
            <a:endParaRPr lang="en-US" sz="2600" u="sng" dirty="0">
              <a:ln w="18415" cmpd="sng">
                <a:solidFill>
                  <a:schemeClr val="accent1">
                    <a:lumMod val="10000"/>
                  </a:schemeClr>
                </a:solidFill>
                <a:prstDash val="solid"/>
              </a:ln>
              <a:solidFill>
                <a:schemeClr val="accent1">
                  <a:lumMod val="10000"/>
                </a:schemeClr>
              </a:solidFill>
              <a:latin typeface="Calibri" pitchFamily="34" charset="0"/>
            </a:endParaRPr>
          </a:p>
        </p:txBody>
      </p:sp>
      <p:sp>
        <p:nvSpPr>
          <p:cNvPr id="8" name="Rounded Rectangle 7"/>
          <p:cNvSpPr/>
          <p:nvPr/>
        </p:nvSpPr>
        <p:spPr>
          <a:xfrm>
            <a:off x="228600" y="3124200"/>
            <a:ext cx="5715000" cy="381000"/>
          </a:xfrm>
          <a:prstGeom prst="roundRect">
            <a:avLst/>
          </a:prstGeom>
          <a:gradFill>
            <a:gsLst>
              <a:gs pos="0">
                <a:srgbClr val="FFFF00">
                  <a:alpha val="29000"/>
                </a:srgbClr>
              </a:gs>
              <a:gs pos="50000">
                <a:srgbClr val="FFFF00">
                  <a:alpha val="10000"/>
                </a:srgbClr>
              </a:gs>
              <a:gs pos="100000">
                <a:srgbClr val="FFFF00">
                  <a:alpha val="25000"/>
                </a:srgbClr>
              </a:gs>
            </a:gsLst>
            <a:lin ang="5400000" scaled="0"/>
          </a:gradFill>
          <a:ln w="2857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irl_offering_flower_necklace_hg_clr.gif"/>
          <p:cNvPicPr>
            <a:picLocks noChangeAspect="1"/>
          </p:cNvPicPr>
          <p:nvPr/>
        </p:nvPicPr>
        <p:blipFill>
          <a:blip r:embed="rId4" cstate="print"/>
          <a:stretch>
            <a:fillRect/>
          </a:stretch>
        </p:blipFill>
        <p:spPr>
          <a:xfrm>
            <a:off x="7391400" y="4876800"/>
            <a:ext cx="1098151"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20" descr="jungle_out_there_prt"/>
          <p:cNvPicPr>
            <a:picLocks noChangeAspect="1" noChangeArrowheads="1"/>
          </p:cNvPicPr>
          <p:nvPr/>
        </p:nvPicPr>
        <p:blipFill>
          <a:blip r:embed="rId3" cstate="print"/>
          <a:srcRect r="32500"/>
          <a:stretch>
            <a:fillRect/>
          </a:stretch>
        </p:blipFill>
        <p:spPr bwMode="auto">
          <a:xfrm>
            <a:off x="0" y="0"/>
            <a:ext cx="9144000" cy="6858000"/>
          </a:xfrm>
          <a:prstGeom prst="rect">
            <a:avLst/>
          </a:prstGeom>
          <a:noFill/>
        </p:spPr>
      </p:pic>
      <p:sp>
        <p:nvSpPr>
          <p:cNvPr id="7" name="Rectangle 2"/>
          <p:cNvSpPr>
            <a:spLocks noGrp="1" noChangeArrowheads="1"/>
          </p:cNvSpPr>
          <p:nvPr>
            <p:ph type="title"/>
          </p:nvPr>
        </p:nvSpPr>
        <p:spPr>
          <a:xfrm>
            <a:off x="0" y="228600"/>
            <a:ext cx="9144000" cy="914400"/>
          </a:xfrm>
        </p:spPr>
        <p:txBody>
          <a:bodyPr/>
          <a:lstStyle/>
          <a:p>
            <a:pPr algn="ctr"/>
            <a:r>
              <a:rPr lang="en-US" sz="3600" dirty="0" smtClean="0">
                <a:ln w="18415" cmpd="sng">
                  <a:solidFill>
                    <a:srgbClr val="5E1D10"/>
                  </a:solidFill>
                  <a:prstDash val="solid"/>
                </a:ln>
                <a:solidFill>
                  <a:srgbClr val="5E1D10"/>
                </a:solidFill>
                <a:effectLst/>
                <a:latin typeface="Calibri" pitchFamily="34" charset="0"/>
              </a:rPr>
              <a:t>Will the word </a:t>
            </a:r>
            <a:r>
              <a:rPr lang="en-US" dirty="0" smtClean="0">
                <a:ln w="18415" cmpd="sng">
                  <a:solidFill>
                    <a:schemeClr val="accent1">
                      <a:lumMod val="10000"/>
                    </a:schemeClr>
                  </a:solidFill>
                  <a:prstDash val="solid"/>
                </a:ln>
                <a:solidFill>
                  <a:schemeClr val="accent1">
                    <a:lumMod val="10000"/>
                  </a:schemeClr>
                </a:solidFill>
                <a:effectLst/>
                <a:latin typeface="Calibri" pitchFamily="34" charset="0"/>
              </a:rPr>
              <a:t>lemming</a:t>
            </a:r>
            <a:r>
              <a:rPr lang="en-US" sz="3600" dirty="0" smtClean="0">
                <a:ln w="18415" cmpd="sng">
                  <a:solidFill>
                    <a:srgbClr val="5E1D10"/>
                  </a:solidFill>
                  <a:prstDash val="solid"/>
                </a:ln>
                <a:solidFill>
                  <a:srgbClr val="5E1D10"/>
                </a:solidFill>
                <a:effectLst/>
                <a:latin typeface="Calibri" pitchFamily="34" charset="0"/>
              </a:rPr>
              <a:t> be found on this page?</a:t>
            </a:r>
            <a:endParaRPr lang="en-US" sz="3600" dirty="0">
              <a:ln w="18415" cmpd="sng">
                <a:solidFill>
                  <a:srgbClr val="5E1D10"/>
                </a:solidFill>
                <a:prstDash val="solid"/>
              </a:ln>
              <a:solidFill>
                <a:srgbClr val="5E1D10"/>
              </a:solidFill>
              <a:effectLst/>
              <a:latin typeface="Calibri" pitchFamily="34" charset="0"/>
            </a:endParaRPr>
          </a:p>
        </p:txBody>
      </p:sp>
      <p:sp>
        <p:nvSpPr>
          <p:cNvPr id="9" name="TextBox 8"/>
          <p:cNvSpPr txBox="1"/>
          <p:nvPr/>
        </p:nvSpPr>
        <p:spPr>
          <a:xfrm>
            <a:off x="152400" y="1524000"/>
            <a:ext cx="6248400" cy="4555093"/>
          </a:xfrm>
          <a:prstGeom prst="rect">
            <a:avLst/>
          </a:prstGeom>
          <a:solidFill>
            <a:schemeClr val="bg1"/>
          </a:solidFill>
          <a:ln w="28575">
            <a:solidFill>
              <a:srgbClr val="5E1D10"/>
            </a:solidFill>
          </a:ln>
        </p:spPr>
        <p:txBody>
          <a:bodyPr wrap="square" tIns="0" bIns="0" rtlCol="0">
            <a:spAutoFit/>
          </a:bodyPr>
          <a:lstStyle/>
          <a:p>
            <a:r>
              <a:rPr lang="en-US" sz="2400" b="1" dirty="0" smtClean="0">
                <a:latin typeface="Calibri" pitchFamily="34" charset="0"/>
              </a:rPr>
              <a:t>leg-lemonade</a:t>
            </a:r>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smtClean="0">
              <a:latin typeface="Calibri" pitchFamily="34" charset="0"/>
            </a:endParaRPr>
          </a:p>
          <a:p>
            <a:endParaRPr lang="en-US" sz="1600" dirty="0">
              <a:latin typeface="Calibri" pitchFamily="34" charset="0"/>
            </a:endParaRPr>
          </a:p>
        </p:txBody>
      </p:sp>
      <p:sp>
        <p:nvSpPr>
          <p:cNvPr id="8" name="TextBox 7"/>
          <p:cNvSpPr txBox="1"/>
          <p:nvPr/>
        </p:nvSpPr>
        <p:spPr>
          <a:xfrm>
            <a:off x="6705600" y="1447800"/>
            <a:ext cx="2286000" cy="2677656"/>
          </a:xfrm>
          <a:prstGeom prst="rect">
            <a:avLst/>
          </a:prstGeom>
          <a:noFill/>
          <a:ln w="50800">
            <a:solidFill>
              <a:schemeClr val="accent1">
                <a:lumMod val="10000"/>
              </a:schemeClr>
            </a:solidFill>
          </a:ln>
        </p:spPr>
        <p:txBody>
          <a:bodyPr wrap="square" rtlCol="0">
            <a:spAutoFit/>
          </a:bodyPr>
          <a:lstStyle/>
          <a:p>
            <a:pPr algn="ctr"/>
            <a:r>
              <a:rPr lang="en-US" sz="2800" dirty="0" smtClean="0">
                <a:ln w="18415" cmpd="sng">
                  <a:solidFill>
                    <a:schemeClr val="accent1">
                      <a:lumMod val="10000"/>
                    </a:schemeClr>
                  </a:solidFill>
                  <a:prstDash val="solid"/>
                </a:ln>
                <a:solidFill>
                  <a:schemeClr val="accent1">
                    <a:lumMod val="10000"/>
                  </a:schemeClr>
                </a:solidFill>
                <a:latin typeface="Calibri" pitchFamily="34" charset="0"/>
              </a:rPr>
              <a:t>Yes!  Lemming will be on this page.  It comes after leg and before lemonade.</a:t>
            </a:r>
            <a:endParaRPr lang="en-US" sz="2800" dirty="0">
              <a:ln w="18415" cmpd="sng">
                <a:solidFill>
                  <a:schemeClr val="accent1">
                    <a:lumMod val="10000"/>
                  </a:schemeClr>
                </a:solidFill>
                <a:prstDash val="solid"/>
              </a:ln>
              <a:solidFill>
                <a:schemeClr val="accent1">
                  <a:lumMod val="10000"/>
                </a:schemeClr>
              </a:solidFill>
              <a:latin typeface="Calibri" pitchFamily="34" charset="0"/>
            </a:endParaRPr>
          </a:p>
        </p:txBody>
      </p:sp>
      <p:pic>
        <p:nvPicPr>
          <p:cNvPr id="11" name="Picture 10" descr="varmint_happy_hg_clr.gif"/>
          <p:cNvPicPr>
            <a:picLocks noChangeAspect="1"/>
          </p:cNvPicPr>
          <p:nvPr/>
        </p:nvPicPr>
        <p:blipFill>
          <a:blip r:embed="rId4" cstate="print"/>
          <a:stretch>
            <a:fillRect/>
          </a:stretch>
        </p:blipFill>
        <p:spPr>
          <a:xfrm>
            <a:off x="6943725" y="4267200"/>
            <a:ext cx="1971675" cy="1971675"/>
          </a:xfrm>
          <a:prstGeom prst="rect">
            <a:avLst/>
          </a:prstGeom>
        </p:spPr>
      </p:pic>
      <p:sp>
        <p:nvSpPr>
          <p:cNvPr id="10" name="TextBox 9"/>
          <p:cNvSpPr txBox="1"/>
          <p:nvPr/>
        </p:nvSpPr>
        <p:spPr>
          <a:xfrm>
            <a:off x="152400" y="1524000"/>
            <a:ext cx="6248400" cy="4678204"/>
          </a:xfrm>
          <a:prstGeom prst="rect">
            <a:avLst/>
          </a:prstGeom>
          <a:solidFill>
            <a:schemeClr val="bg1"/>
          </a:solidFill>
          <a:ln w="28575">
            <a:solidFill>
              <a:srgbClr val="5E1D10"/>
            </a:solidFill>
          </a:ln>
        </p:spPr>
        <p:txBody>
          <a:bodyPr wrap="square" tIns="0" bIns="0" rtlCol="0">
            <a:spAutoFit/>
          </a:bodyPr>
          <a:lstStyle/>
          <a:p>
            <a:r>
              <a:rPr lang="en-US" sz="2400" b="1" dirty="0" smtClean="0">
                <a:latin typeface="Calibri" pitchFamily="34" charset="0"/>
              </a:rPr>
              <a:t>leg-lemonade</a:t>
            </a:r>
          </a:p>
          <a:p>
            <a:endParaRPr lang="en-US" sz="1600" dirty="0">
              <a:latin typeface="Calibri" pitchFamily="34" charset="0"/>
            </a:endParaRPr>
          </a:p>
          <a:p>
            <a:r>
              <a:rPr lang="en-US" sz="2000" b="1" u="sng" dirty="0" smtClean="0">
                <a:latin typeface="Calibri" pitchFamily="34" charset="0"/>
              </a:rPr>
              <a:t>leg</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lĕg</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limb used for standing and moving.</a:t>
            </a:r>
          </a:p>
          <a:p>
            <a:endParaRPr lang="en-US" sz="1600" dirty="0" smtClean="0">
              <a:latin typeface="Calibri" pitchFamily="34" charset="0"/>
            </a:endParaRPr>
          </a:p>
          <a:p>
            <a:r>
              <a:rPr lang="en-US" sz="2000" b="1" u="sng" dirty="0" smtClean="0">
                <a:latin typeface="Calibri" pitchFamily="34" charset="0"/>
              </a:rPr>
              <a:t>legume</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lĕg•ōōm</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plant that grows seeds in pods. </a:t>
            </a:r>
          </a:p>
          <a:p>
            <a:endParaRPr lang="en-US" sz="1600" dirty="0" smtClean="0">
              <a:latin typeface="Calibri" pitchFamily="34" charset="0"/>
            </a:endParaRPr>
          </a:p>
          <a:p>
            <a:r>
              <a:rPr lang="en-US" sz="2000" b="1" u="sng" dirty="0" smtClean="0">
                <a:latin typeface="Calibri" pitchFamily="34" charset="0"/>
              </a:rPr>
              <a:t>lei:</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lā</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garland of flowers worn around the neck.</a:t>
            </a:r>
          </a:p>
          <a:p>
            <a:r>
              <a:rPr lang="en-US" sz="2000" dirty="0" smtClean="0">
                <a:latin typeface="Calibri" pitchFamily="34" charset="0"/>
              </a:rPr>
              <a:t>	</a:t>
            </a:r>
          </a:p>
          <a:p>
            <a:r>
              <a:rPr lang="en-US" sz="2000" b="1" u="sng" dirty="0" smtClean="0">
                <a:latin typeface="Calibri" pitchFamily="34" charset="0"/>
              </a:rPr>
              <a:t>lemming</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lĕm•ĭng</a:t>
            </a:r>
            <a:r>
              <a:rPr lang="en-US" sz="2000" dirty="0" smtClean="0">
                <a:latin typeface="Calibri" pitchFamily="34" charset="0"/>
              </a:rPr>
              <a:t>)  </a:t>
            </a:r>
            <a:r>
              <a:rPr lang="en-US" sz="2000" i="1" dirty="0" smtClean="0">
                <a:latin typeface="Calibri" pitchFamily="34" charset="0"/>
              </a:rPr>
              <a:t>n.  </a:t>
            </a:r>
            <a:r>
              <a:rPr lang="en-US" sz="2000" dirty="0" smtClean="0">
                <a:latin typeface="Calibri" pitchFamily="34" charset="0"/>
              </a:rPr>
              <a:t>A small, thick rodent that is </a:t>
            </a:r>
          </a:p>
          <a:p>
            <a:r>
              <a:rPr lang="en-US" sz="2000" dirty="0" smtClean="0">
                <a:latin typeface="Calibri" pitchFamily="34" charset="0"/>
              </a:rPr>
              <a:t>                    known to migrate.</a:t>
            </a:r>
          </a:p>
          <a:p>
            <a:endParaRPr lang="en-US" sz="1600" u="sng" dirty="0" smtClean="0">
              <a:latin typeface="Calibri" pitchFamily="34" charset="0"/>
            </a:endParaRPr>
          </a:p>
          <a:p>
            <a:r>
              <a:rPr lang="en-US" sz="2000" b="1" u="sng" dirty="0" smtClean="0">
                <a:latin typeface="Calibri" pitchFamily="34" charset="0"/>
              </a:rPr>
              <a:t>lemon</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The fruit of a lemon tree.  The lemon </a:t>
            </a:r>
          </a:p>
          <a:p>
            <a:r>
              <a:rPr lang="en-US" sz="2000" dirty="0" smtClean="0">
                <a:latin typeface="Calibri" pitchFamily="34" charset="0"/>
              </a:rPr>
              <a:t>               is  sour and contains citric acid.</a:t>
            </a:r>
          </a:p>
          <a:p>
            <a:endParaRPr lang="en-US" sz="1600" dirty="0" smtClean="0">
              <a:latin typeface="Calibri" pitchFamily="34" charset="0"/>
            </a:endParaRPr>
          </a:p>
          <a:p>
            <a:r>
              <a:rPr lang="en-US" sz="2000" b="1" u="sng" dirty="0" smtClean="0">
                <a:latin typeface="Calibri" pitchFamily="34" charset="0"/>
              </a:rPr>
              <a:t>lemonade</a:t>
            </a:r>
            <a:r>
              <a:rPr lang="en-US" sz="2000" b="1" dirty="0" smtClean="0">
                <a:latin typeface="Calibri" pitchFamily="34" charset="0"/>
              </a:rPr>
              <a:t>:  </a:t>
            </a:r>
            <a:r>
              <a:rPr lang="en-US" sz="2000" dirty="0" smtClean="0">
                <a:latin typeface="Calibri" pitchFamily="34" charset="0"/>
              </a:rPr>
              <a:t>(</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•nād</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drink made from water, </a:t>
            </a:r>
          </a:p>
          <a:p>
            <a:r>
              <a:rPr lang="en-US" sz="2000" dirty="0" smtClean="0">
                <a:latin typeface="Calibri" pitchFamily="34" charset="0"/>
              </a:rPr>
              <a:t>	      lemon  juice, and sugar.</a:t>
            </a:r>
            <a:endParaRPr lang="en-US" sz="2000" dirty="0">
              <a:latin typeface="Calibri" pitchFamily="34" charset="0"/>
            </a:endParaRPr>
          </a:p>
        </p:txBody>
      </p:sp>
      <p:sp>
        <p:nvSpPr>
          <p:cNvPr id="12" name="Rounded Rectangle 11"/>
          <p:cNvSpPr/>
          <p:nvPr/>
        </p:nvSpPr>
        <p:spPr>
          <a:xfrm>
            <a:off x="152400" y="3810000"/>
            <a:ext cx="5715000" cy="685800"/>
          </a:xfrm>
          <a:prstGeom prst="roundRect">
            <a:avLst/>
          </a:prstGeom>
          <a:gradFill>
            <a:gsLst>
              <a:gs pos="0">
                <a:srgbClr val="FFFF00">
                  <a:alpha val="29000"/>
                </a:srgbClr>
              </a:gs>
              <a:gs pos="50000">
                <a:srgbClr val="FFFF00">
                  <a:alpha val="10000"/>
                </a:srgbClr>
              </a:gs>
              <a:gs pos="100000">
                <a:srgbClr val="FFFF00">
                  <a:alpha val="25000"/>
                </a:srgbClr>
              </a:gs>
            </a:gsLst>
            <a:lin ang="5400000" scaled="0"/>
          </a:gradFill>
          <a:ln w="28575">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20" descr="jungle_out_there_prt"/>
          <p:cNvPicPr>
            <a:picLocks noChangeAspect="1" noChangeArrowheads="1"/>
          </p:cNvPicPr>
          <p:nvPr/>
        </p:nvPicPr>
        <p:blipFill>
          <a:blip r:embed="rId3" cstate="print"/>
          <a:srcRect r="32500"/>
          <a:stretch>
            <a:fillRect/>
          </a:stretch>
        </p:blipFill>
        <p:spPr bwMode="auto">
          <a:xfrm>
            <a:off x="0" y="0"/>
            <a:ext cx="9144000" cy="6858000"/>
          </a:xfrm>
          <a:prstGeom prst="rect">
            <a:avLst/>
          </a:prstGeom>
          <a:noFill/>
        </p:spPr>
      </p:pic>
      <p:sp>
        <p:nvSpPr>
          <p:cNvPr id="7" name="Rectangle 2"/>
          <p:cNvSpPr>
            <a:spLocks noGrp="1" noChangeArrowheads="1"/>
          </p:cNvSpPr>
          <p:nvPr>
            <p:ph type="title"/>
          </p:nvPr>
        </p:nvSpPr>
        <p:spPr>
          <a:xfrm>
            <a:off x="0" y="228600"/>
            <a:ext cx="9144000" cy="914400"/>
          </a:xfrm>
        </p:spPr>
        <p:txBody>
          <a:bodyPr/>
          <a:lstStyle/>
          <a:p>
            <a:pPr algn="ctr"/>
            <a:r>
              <a:rPr lang="en-US" sz="3600" dirty="0" smtClean="0">
                <a:ln w="18415" cmpd="sng">
                  <a:solidFill>
                    <a:srgbClr val="5E1D10"/>
                  </a:solidFill>
                  <a:prstDash val="solid"/>
                </a:ln>
                <a:solidFill>
                  <a:srgbClr val="5E1D10"/>
                </a:solidFill>
                <a:effectLst/>
                <a:latin typeface="Calibri" pitchFamily="34" charset="0"/>
              </a:rPr>
              <a:t>Will the word </a:t>
            </a:r>
            <a:r>
              <a:rPr lang="en-US" dirty="0" smtClean="0">
                <a:ln w="18415" cmpd="sng">
                  <a:solidFill>
                    <a:schemeClr val="accent1">
                      <a:lumMod val="10000"/>
                    </a:schemeClr>
                  </a:solidFill>
                  <a:prstDash val="solid"/>
                </a:ln>
                <a:solidFill>
                  <a:schemeClr val="accent1">
                    <a:lumMod val="10000"/>
                  </a:schemeClr>
                </a:solidFill>
                <a:effectLst/>
                <a:latin typeface="Calibri" pitchFamily="34" charset="0"/>
              </a:rPr>
              <a:t>leash</a:t>
            </a:r>
            <a:r>
              <a:rPr lang="en-US" sz="3600" dirty="0" smtClean="0">
                <a:ln w="18415" cmpd="sng">
                  <a:solidFill>
                    <a:srgbClr val="5E1D10"/>
                  </a:solidFill>
                  <a:prstDash val="solid"/>
                </a:ln>
                <a:solidFill>
                  <a:srgbClr val="5E1D10"/>
                </a:solidFill>
                <a:effectLst/>
                <a:latin typeface="Calibri" pitchFamily="34" charset="0"/>
              </a:rPr>
              <a:t> be found on this page?</a:t>
            </a:r>
            <a:endParaRPr lang="en-US" sz="3600" dirty="0">
              <a:ln w="18415" cmpd="sng">
                <a:solidFill>
                  <a:srgbClr val="5E1D10"/>
                </a:solidFill>
                <a:prstDash val="solid"/>
              </a:ln>
              <a:solidFill>
                <a:srgbClr val="5E1D10"/>
              </a:solidFill>
              <a:effectLst/>
              <a:latin typeface="Calibri" pitchFamily="34" charset="0"/>
            </a:endParaRPr>
          </a:p>
        </p:txBody>
      </p:sp>
      <p:sp>
        <p:nvSpPr>
          <p:cNvPr id="9" name="TextBox 8"/>
          <p:cNvSpPr txBox="1"/>
          <p:nvPr/>
        </p:nvSpPr>
        <p:spPr>
          <a:xfrm>
            <a:off x="228600" y="1493996"/>
            <a:ext cx="6248400" cy="4678204"/>
          </a:xfrm>
          <a:prstGeom prst="rect">
            <a:avLst/>
          </a:prstGeom>
          <a:solidFill>
            <a:schemeClr val="bg1"/>
          </a:solidFill>
          <a:ln w="28575">
            <a:solidFill>
              <a:srgbClr val="5E1D10"/>
            </a:solidFill>
          </a:ln>
        </p:spPr>
        <p:txBody>
          <a:bodyPr wrap="square" tIns="0" bIns="0" rtlCol="0">
            <a:spAutoFit/>
          </a:bodyPr>
          <a:lstStyle/>
          <a:p>
            <a:r>
              <a:rPr lang="en-US" sz="2400" b="1" dirty="0" smtClean="0">
                <a:latin typeface="Calibri" pitchFamily="34" charset="0"/>
              </a:rPr>
              <a:t>leg-lemonade</a:t>
            </a:r>
          </a:p>
          <a:p>
            <a:endParaRPr lang="en-US" sz="1600" dirty="0">
              <a:latin typeface="Calibri" pitchFamily="34" charset="0"/>
            </a:endParaRPr>
          </a:p>
          <a:p>
            <a:r>
              <a:rPr lang="en-US" sz="2000" u="sng" dirty="0" smtClean="0">
                <a:latin typeface="Calibri" pitchFamily="34" charset="0"/>
              </a:rPr>
              <a:t>leg</a:t>
            </a:r>
            <a:r>
              <a:rPr lang="en-US" sz="2000" dirty="0" smtClean="0">
                <a:latin typeface="Calibri" pitchFamily="34" charset="0"/>
              </a:rPr>
              <a:t>:  (</a:t>
            </a:r>
            <a:r>
              <a:rPr lang="en-US" sz="2000" dirty="0" err="1" smtClean="0">
                <a:latin typeface="Calibri" pitchFamily="34" charset="0"/>
              </a:rPr>
              <a:t>lĕg</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limb used for standing and moving.</a:t>
            </a:r>
          </a:p>
          <a:p>
            <a:endParaRPr lang="en-US" sz="1600" dirty="0" smtClean="0">
              <a:latin typeface="Calibri" pitchFamily="34" charset="0"/>
            </a:endParaRPr>
          </a:p>
          <a:p>
            <a:r>
              <a:rPr lang="en-US" sz="2000" u="sng" dirty="0" smtClean="0">
                <a:latin typeface="Calibri" pitchFamily="34" charset="0"/>
              </a:rPr>
              <a:t>legume</a:t>
            </a:r>
            <a:r>
              <a:rPr lang="en-US" sz="2000" dirty="0" smtClean="0">
                <a:latin typeface="Calibri" pitchFamily="34" charset="0"/>
              </a:rPr>
              <a:t>:  (</a:t>
            </a:r>
            <a:r>
              <a:rPr lang="en-US" sz="2000" dirty="0" err="1" smtClean="0">
                <a:latin typeface="Calibri" pitchFamily="34" charset="0"/>
              </a:rPr>
              <a:t>lĕg•ōōm</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plant that grows seeds in pods. </a:t>
            </a:r>
          </a:p>
          <a:p>
            <a:endParaRPr lang="en-US" sz="1600" dirty="0" smtClean="0">
              <a:latin typeface="Calibri" pitchFamily="34" charset="0"/>
            </a:endParaRPr>
          </a:p>
          <a:p>
            <a:r>
              <a:rPr lang="en-US" sz="2000" u="sng" dirty="0" smtClean="0">
                <a:latin typeface="Calibri" pitchFamily="34" charset="0"/>
              </a:rPr>
              <a:t>lei:</a:t>
            </a:r>
            <a:r>
              <a:rPr lang="en-US" sz="2000" dirty="0" smtClean="0">
                <a:latin typeface="Calibri" pitchFamily="34" charset="0"/>
              </a:rPr>
              <a:t>  (</a:t>
            </a:r>
            <a:r>
              <a:rPr lang="en-US" sz="2000" dirty="0" err="1" smtClean="0">
                <a:latin typeface="Calibri" pitchFamily="34" charset="0"/>
              </a:rPr>
              <a:t>lā</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garland of flowers worn around the neck.</a:t>
            </a:r>
          </a:p>
          <a:p>
            <a:r>
              <a:rPr lang="en-US" sz="2000" dirty="0" smtClean="0">
                <a:latin typeface="Calibri" pitchFamily="34" charset="0"/>
              </a:rPr>
              <a:t>	</a:t>
            </a:r>
          </a:p>
          <a:p>
            <a:r>
              <a:rPr lang="en-US" sz="2000" u="sng" dirty="0" smtClean="0">
                <a:latin typeface="Calibri" pitchFamily="34" charset="0"/>
              </a:rPr>
              <a:t>lemming</a:t>
            </a:r>
            <a:r>
              <a:rPr lang="en-US" sz="2000" dirty="0" smtClean="0">
                <a:latin typeface="Calibri" pitchFamily="34" charset="0"/>
              </a:rPr>
              <a:t>:  (</a:t>
            </a:r>
            <a:r>
              <a:rPr lang="en-US" sz="2000" dirty="0" err="1" smtClean="0">
                <a:latin typeface="Calibri" pitchFamily="34" charset="0"/>
              </a:rPr>
              <a:t>lĕm•ĭng</a:t>
            </a:r>
            <a:r>
              <a:rPr lang="en-US" sz="2000" dirty="0" smtClean="0">
                <a:latin typeface="Calibri" pitchFamily="34" charset="0"/>
              </a:rPr>
              <a:t>)  </a:t>
            </a:r>
            <a:r>
              <a:rPr lang="en-US" sz="2000" i="1" dirty="0" smtClean="0">
                <a:latin typeface="Calibri" pitchFamily="34" charset="0"/>
              </a:rPr>
              <a:t>n.  </a:t>
            </a:r>
            <a:r>
              <a:rPr lang="en-US" sz="2000" dirty="0" smtClean="0">
                <a:latin typeface="Calibri" pitchFamily="34" charset="0"/>
              </a:rPr>
              <a:t>A small, thick rodent that is known 		        to migrate.</a:t>
            </a:r>
          </a:p>
          <a:p>
            <a:endParaRPr lang="en-US" sz="1600" u="sng" dirty="0" smtClean="0">
              <a:latin typeface="Calibri" pitchFamily="34" charset="0"/>
            </a:endParaRPr>
          </a:p>
          <a:p>
            <a:r>
              <a:rPr lang="en-US" sz="2000" u="sng" dirty="0" smtClean="0">
                <a:latin typeface="Calibri" pitchFamily="34" charset="0"/>
              </a:rPr>
              <a:t>lemon</a:t>
            </a:r>
            <a:r>
              <a:rPr lang="en-US" sz="2000" dirty="0" smtClean="0">
                <a:latin typeface="Calibri" pitchFamily="34" charset="0"/>
              </a:rPr>
              <a:t>:  (</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The fruit of a lemon tree.  The lemon 		       is  sour and contains citric acid.</a:t>
            </a:r>
          </a:p>
          <a:p>
            <a:endParaRPr lang="en-US" sz="1600" dirty="0" smtClean="0">
              <a:latin typeface="Calibri" pitchFamily="34" charset="0"/>
            </a:endParaRPr>
          </a:p>
          <a:p>
            <a:r>
              <a:rPr lang="en-US" sz="2000" u="sng" dirty="0" smtClean="0">
                <a:latin typeface="Calibri" pitchFamily="34" charset="0"/>
              </a:rPr>
              <a:t>lemonade</a:t>
            </a:r>
            <a:r>
              <a:rPr lang="en-US" sz="2000" dirty="0" smtClean="0">
                <a:latin typeface="Calibri" pitchFamily="34" charset="0"/>
              </a:rPr>
              <a:t>:  (</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•nād</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drink made from water, 		lemon  juice, and sugar.</a:t>
            </a:r>
            <a:endParaRPr lang="en-US" sz="2000" dirty="0">
              <a:latin typeface="Calibri" pitchFamily="34" charset="0"/>
            </a:endParaRPr>
          </a:p>
        </p:txBody>
      </p:sp>
      <p:sp>
        <p:nvSpPr>
          <p:cNvPr id="8" name="TextBox 7"/>
          <p:cNvSpPr txBox="1"/>
          <p:nvPr/>
        </p:nvSpPr>
        <p:spPr>
          <a:xfrm>
            <a:off x="6705600" y="1447800"/>
            <a:ext cx="2286000" cy="2677656"/>
          </a:xfrm>
          <a:prstGeom prst="rect">
            <a:avLst/>
          </a:prstGeom>
          <a:noFill/>
          <a:ln w="50800">
            <a:solidFill>
              <a:schemeClr val="accent1">
                <a:lumMod val="10000"/>
              </a:schemeClr>
            </a:solidFill>
          </a:ln>
        </p:spPr>
        <p:txBody>
          <a:bodyPr wrap="square" rtlCol="0">
            <a:spAutoFit/>
          </a:bodyPr>
          <a:lstStyle/>
          <a:p>
            <a:pPr algn="ctr"/>
            <a:r>
              <a:rPr lang="en-US" sz="2800" dirty="0" smtClean="0">
                <a:ln w="18415" cmpd="sng">
                  <a:solidFill>
                    <a:schemeClr val="accent1">
                      <a:lumMod val="10000"/>
                    </a:schemeClr>
                  </a:solidFill>
                  <a:prstDash val="solid"/>
                </a:ln>
                <a:solidFill>
                  <a:schemeClr val="accent1">
                    <a:lumMod val="10000"/>
                  </a:schemeClr>
                </a:solidFill>
                <a:latin typeface="Calibri" pitchFamily="34" charset="0"/>
              </a:rPr>
              <a:t>No!  Leash will not be on this page.  It comes before both leg and lemonade.</a:t>
            </a:r>
            <a:endParaRPr lang="en-US" sz="2800" dirty="0">
              <a:ln w="18415" cmpd="sng">
                <a:solidFill>
                  <a:schemeClr val="accent1">
                    <a:lumMod val="10000"/>
                  </a:schemeClr>
                </a:solidFill>
                <a:prstDash val="solid"/>
              </a:ln>
              <a:solidFill>
                <a:schemeClr val="accent1">
                  <a:lumMod val="10000"/>
                </a:schemeClr>
              </a:solidFill>
              <a:latin typeface="Calibri" pitchFamily="34" charset="0"/>
            </a:endParaRPr>
          </a:p>
        </p:txBody>
      </p:sp>
      <p:pic>
        <p:nvPicPr>
          <p:cNvPr id="11" name="Picture 10" descr="varmint_happy_hg_clr.gif"/>
          <p:cNvPicPr>
            <a:picLocks noChangeAspect="1"/>
          </p:cNvPicPr>
          <p:nvPr/>
        </p:nvPicPr>
        <p:blipFill>
          <a:blip r:embed="rId4" cstate="print"/>
          <a:stretch>
            <a:fillRect/>
          </a:stretch>
        </p:blipFill>
        <p:spPr>
          <a:xfrm>
            <a:off x="6908252" y="4267200"/>
            <a:ext cx="1930948" cy="26925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20" descr="jungle_out_there_prt"/>
          <p:cNvPicPr>
            <a:picLocks noChangeAspect="1" noChangeArrowheads="1"/>
          </p:cNvPicPr>
          <p:nvPr/>
        </p:nvPicPr>
        <p:blipFill>
          <a:blip r:embed="rId3" cstate="print"/>
          <a:srcRect r="32500"/>
          <a:stretch>
            <a:fillRect/>
          </a:stretch>
        </p:blipFill>
        <p:spPr bwMode="auto">
          <a:xfrm>
            <a:off x="0" y="0"/>
            <a:ext cx="9144000" cy="6858000"/>
          </a:xfrm>
          <a:prstGeom prst="rect">
            <a:avLst/>
          </a:prstGeom>
          <a:noFill/>
        </p:spPr>
      </p:pic>
      <p:sp>
        <p:nvSpPr>
          <p:cNvPr id="7" name="Rectangle 2"/>
          <p:cNvSpPr>
            <a:spLocks noGrp="1" noChangeArrowheads="1"/>
          </p:cNvSpPr>
          <p:nvPr>
            <p:ph type="title"/>
          </p:nvPr>
        </p:nvSpPr>
        <p:spPr>
          <a:xfrm>
            <a:off x="0" y="228600"/>
            <a:ext cx="9144000" cy="914400"/>
          </a:xfrm>
        </p:spPr>
        <p:txBody>
          <a:bodyPr/>
          <a:lstStyle/>
          <a:p>
            <a:pPr algn="ctr"/>
            <a:r>
              <a:rPr lang="en-US" sz="3600" dirty="0" smtClean="0">
                <a:ln w="18415" cmpd="sng">
                  <a:solidFill>
                    <a:srgbClr val="5E1D10"/>
                  </a:solidFill>
                  <a:prstDash val="solid"/>
                </a:ln>
                <a:solidFill>
                  <a:srgbClr val="5E1D10"/>
                </a:solidFill>
                <a:effectLst/>
                <a:latin typeface="Calibri" pitchFamily="34" charset="0"/>
              </a:rPr>
              <a:t>Will the word </a:t>
            </a:r>
            <a:r>
              <a:rPr lang="en-US" dirty="0" smtClean="0">
                <a:ln w="18415" cmpd="sng">
                  <a:solidFill>
                    <a:schemeClr val="accent1">
                      <a:lumMod val="10000"/>
                    </a:schemeClr>
                  </a:solidFill>
                  <a:prstDash val="solid"/>
                </a:ln>
                <a:solidFill>
                  <a:schemeClr val="accent1">
                    <a:lumMod val="10000"/>
                  </a:schemeClr>
                </a:solidFill>
                <a:effectLst/>
                <a:latin typeface="Calibri" pitchFamily="34" charset="0"/>
              </a:rPr>
              <a:t>lemur</a:t>
            </a:r>
            <a:r>
              <a:rPr lang="en-US" sz="3600" dirty="0" smtClean="0">
                <a:ln w="18415" cmpd="sng">
                  <a:solidFill>
                    <a:srgbClr val="5E1D10"/>
                  </a:solidFill>
                  <a:prstDash val="solid"/>
                </a:ln>
                <a:solidFill>
                  <a:srgbClr val="5E1D10"/>
                </a:solidFill>
                <a:effectLst/>
                <a:latin typeface="Calibri" pitchFamily="34" charset="0"/>
              </a:rPr>
              <a:t> be found on this page?</a:t>
            </a:r>
            <a:endParaRPr lang="en-US" sz="3600" dirty="0">
              <a:ln w="18415" cmpd="sng">
                <a:solidFill>
                  <a:srgbClr val="5E1D10"/>
                </a:solidFill>
                <a:prstDash val="solid"/>
              </a:ln>
              <a:solidFill>
                <a:srgbClr val="5E1D10"/>
              </a:solidFill>
              <a:effectLst/>
              <a:latin typeface="Calibri" pitchFamily="34" charset="0"/>
            </a:endParaRPr>
          </a:p>
        </p:txBody>
      </p:sp>
      <p:sp>
        <p:nvSpPr>
          <p:cNvPr id="9" name="TextBox 8"/>
          <p:cNvSpPr txBox="1"/>
          <p:nvPr/>
        </p:nvSpPr>
        <p:spPr>
          <a:xfrm>
            <a:off x="228600" y="1493996"/>
            <a:ext cx="6248400" cy="4678204"/>
          </a:xfrm>
          <a:prstGeom prst="rect">
            <a:avLst/>
          </a:prstGeom>
          <a:solidFill>
            <a:schemeClr val="bg1"/>
          </a:solidFill>
          <a:ln w="28575">
            <a:solidFill>
              <a:srgbClr val="5E1D10"/>
            </a:solidFill>
          </a:ln>
        </p:spPr>
        <p:txBody>
          <a:bodyPr wrap="square" tIns="0" bIns="0" rtlCol="0">
            <a:spAutoFit/>
          </a:bodyPr>
          <a:lstStyle/>
          <a:p>
            <a:r>
              <a:rPr lang="en-US" sz="2400" b="1" dirty="0" smtClean="0">
                <a:latin typeface="Calibri" pitchFamily="34" charset="0"/>
              </a:rPr>
              <a:t>leg-lemonade</a:t>
            </a:r>
          </a:p>
          <a:p>
            <a:endParaRPr lang="en-US" sz="1600" dirty="0">
              <a:latin typeface="Calibri" pitchFamily="34" charset="0"/>
            </a:endParaRPr>
          </a:p>
          <a:p>
            <a:r>
              <a:rPr lang="en-US" sz="2000" u="sng" dirty="0" smtClean="0">
                <a:latin typeface="Calibri" pitchFamily="34" charset="0"/>
              </a:rPr>
              <a:t>leg</a:t>
            </a:r>
            <a:r>
              <a:rPr lang="en-US" sz="2000" dirty="0" smtClean="0">
                <a:latin typeface="Calibri" pitchFamily="34" charset="0"/>
              </a:rPr>
              <a:t>:  (</a:t>
            </a:r>
            <a:r>
              <a:rPr lang="en-US" sz="2000" dirty="0" err="1" smtClean="0">
                <a:latin typeface="Calibri" pitchFamily="34" charset="0"/>
              </a:rPr>
              <a:t>lĕg</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limb used for standing and moving.</a:t>
            </a:r>
          </a:p>
          <a:p>
            <a:endParaRPr lang="en-US" sz="1600" dirty="0" smtClean="0">
              <a:latin typeface="Calibri" pitchFamily="34" charset="0"/>
            </a:endParaRPr>
          </a:p>
          <a:p>
            <a:r>
              <a:rPr lang="en-US" sz="2000" u="sng" dirty="0" smtClean="0">
                <a:latin typeface="Calibri" pitchFamily="34" charset="0"/>
              </a:rPr>
              <a:t>legume</a:t>
            </a:r>
            <a:r>
              <a:rPr lang="en-US" sz="2000" dirty="0" smtClean="0">
                <a:latin typeface="Calibri" pitchFamily="34" charset="0"/>
              </a:rPr>
              <a:t>:  (</a:t>
            </a:r>
            <a:r>
              <a:rPr lang="en-US" sz="2000" dirty="0" err="1" smtClean="0">
                <a:latin typeface="Calibri" pitchFamily="34" charset="0"/>
              </a:rPr>
              <a:t>lĕg•ōōm</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plant that grows seeds in pods. </a:t>
            </a:r>
          </a:p>
          <a:p>
            <a:endParaRPr lang="en-US" sz="1600" dirty="0" smtClean="0">
              <a:latin typeface="Calibri" pitchFamily="34" charset="0"/>
            </a:endParaRPr>
          </a:p>
          <a:p>
            <a:r>
              <a:rPr lang="en-US" sz="2000" u="sng" dirty="0" smtClean="0">
                <a:latin typeface="Calibri" pitchFamily="34" charset="0"/>
              </a:rPr>
              <a:t>lei:</a:t>
            </a:r>
            <a:r>
              <a:rPr lang="en-US" sz="2000" dirty="0" smtClean="0">
                <a:latin typeface="Calibri" pitchFamily="34" charset="0"/>
              </a:rPr>
              <a:t>  (</a:t>
            </a:r>
            <a:r>
              <a:rPr lang="en-US" sz="2000" dirty="0" err="1" smtClean="0">
                <a:latin typeface="Calibri" pitchFamily="34" charset="0"/>
              </a:rPr>
              <a:t>lā</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garland of flowers worn around the neck.</a:t>
            </a:r>
          </a:p>
          <a:p>
            <a:r>
              <a:rPr lang="en-US" sz="2000" dirty="0" smtClean="0">
                <a:latin typeface="Calibri" pitchFamily="34" charset="0"/>
              </a:rPr>
              <a:t>	</a:t>
            </a:r>
          </a:p>
          <a:p>
            <a:r>
              <a:rPr lang="en-US" sz="2000" u="sng" dirty="0" smtClean="0">
                <a:latin typeface="Calibri" pitchFamily="34" charset="0"/>
              </a:rPr>
              <a:t>lemming</a:t>
            </a:r>
            <a:r>
              <a:rPr lang="en-US" sz="2000" dirty="0" smtClean="0">
                <a:latin typeface="Calibri" pitchFamily="34" charset="0"/>
              </a:rPr>
              <a:t>:  (</a:t>
            </a:r>
            <a:r>
              <a:rPr lang="en-US" sz="2000" dirty="0" err="1" smtClean="0">
                <a:latin typeface="Calibri" pitchFamily="34" charset="0"/>
              </a:rPr>
              <a:t>lĕm•ĭng</a:t>
            </a:r>
            <a:r>
              <a:rPr lang="en-US" sz="2000" dirty="0" smtClean="0">
                <a:latin typeface="Calibri" pitchFamily="34" charset="0"/>
              </a:rPr>
              <a:t>)  </a:t>
            </a:r>
            <a:r>
              <a:rPr lang="en-US" sz="2000" i="1" dirty="0" smtClean="0">
                <a:latin typeface="Calibri" pitchFamily="34" charset="0"/>
              </a:rPr>
              <a:t>n.  </a:t>
            </a:r>
            <a:r>
              <a:rPr lang="en-US" sz="2000" dirty="0" smtClean="0">
                <a:latin typeface="Calibri" pitchFamily="34" charset="0"/>
              </a:rPr>
              <a:t>A small, thick rodent that is known 		        to migrate.</a:t>
            </a:r>
          </a:p>
          <a:p>
            <a:endParaRPr lang="en-US" sz="1600" u="sng" dirty="0" smtClean="0">
              <a:latin typeface="Calibri" pitchFamily="34" charset="0"/>
            </a:endParaRPr>
          </a:p>
          <a:p>
            <a:r>
              <a:rPr lang="en-US" sz="2000" u="sng" dirty="0" smtClean="0">
                <a:latin typeface="Calibri" pitchFamily="34" charset="0"/>
              </a:rPr>
              <a:t>lemon</a:t>
            </a:r>
            <a:r>
              <a:rPr lang="en-US" sz="2000" dirty="0" smtClean="0">
                <a:latin typeface="Calibri" pitchFamily="34" charset="0"/>
              </a:rPr>
              <a:t>:  (</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The fruit of a lemon tree.  The lemon 		       is  sour and contains citric acid.</a:t>
            </a:r>
          </a:p>
          <a:p>
            <a:endParaRPr lang="en-US" sz="1600" dirty="0" smtClean="0">
              <a:latin typeface="Calibri" pitchFamily="34" charset="0"/>
            </a:endParaRPr>
          </a:p>
          <a:p>
            <a:r>
              <a:rPr lang="en-US" sz="2000" u="sng" dirty="0" smtClean="0">
                <a:latin typeface="Calibri" pitchFamily="34" charset="0"/>
              </a:rPr>
              <a:t>lemonade</a:t>
            </a:r>
            <a:r>
              <a:rPr lang="en-US" sz="2000" dirty="0" smtClean="0">
                <a:latin typeface="Calibri" pitchFamily="34" charset="0"/>
              </a:rPr>
              <a:t>:  (</a:t>
            </a:r>
            <a:r>
              <a:rPr lang="en-US" sz="2000" dirty="0" err="1" smtClean="0">
                <a:latin typeface="Calibri" pitchFamily="34" charset="0"/>
              </a:rPr>
              <a:t>lĕ•m</a:t>
            </a:r>
            <a:r>
              <a:rPr lang="en-US" dirty="0" err="1" smtClean="0">
                <a:latin typeface="Arial"/>
                <a:cs typeface="Arial"/>
              </a:rPr>
              <a:t>ə</a:t>
            </a:r>
            <a:r>
              <a:rPr lang="en-US" sz="2000" dirty="0" err="1" smtClean="0">
                <a:latin typeface="Calibri" pitchFamily="34" charset="0"/>
              </a:rPr>
              <a:t>•nād</a:t>
            </a:r>
            <a:r>
              <a:rPr lang="en-US" sz="2000" dirty="0" smtClean="0">
                <a:latin typeface="Calibri" pitchFamily="34" charset="0"/>
              </a:rPr>
              <a:t>)  </a:t>
            </a:r>
            <a:r>
              <a:rPr lang="en-US" sz="2000" i="1" dirty="0" smtClean="0">
                <a:latin typeface="Calibri" pitchFamily="34" charset="0"/>
              </a:rPr>
              <a:t>n</a:t>
            </a:r>
            <a:r>
              <a:rPr lang="en-US" sz="2000" dirty="0" smtClean="0">
                <a:latin typeface="Calibri" pitchFamily="34" charset="0"/>
              </a:rPr>
              <a:t>.  A drink made from water, 		lemon  juice, and sugar.</a:t>
            </a:r>
            <a:endParaRPr lang="en-US" sz="2000" dirty="0">
              <a:latin typeface="Calibri" pitchFamily="34" charset="0"/>
            </a:endParaRPr>
          </a:p>
        </p:txBody>
      </p:sp>
      <p:sp>
        <p:nvSpPr>
          <p:cNvPr id="8" name="TextBox 7"/>
          <p:cNvSpPr txBox="1"/>
          <p:nvPr/>
        </p:nvSpPr>
        <p:spPr>
          <a:xfrm>
            <a:off x="6705600" y="1447800"/>
            <a:ext cx="2286000" cy="2677656"/>
          </a:xfrm>
          <a:prstGeom prst="rect">
            <a:avLst/>
          </a:prstGeom>
          <a:noFill/>
          <a:ln w="50800">
            <a:solidFill>
              <a:schemeClr val="accent1">
                <a:lumMod val="10000"/>
              </a:schemeClr>
            </a:solidFill>
          </a:ln>
        </p:spPr>
        <p:txBody>
          <a:bodyPr wrap="square" rtlCol="0">
            <a:spAutoFit/>
          </a:bodyPr>
          <a:lstStyle/>
          <a:p>
            <a:pPr algn="ctr"/>
            <a:r>
              <a:rPr lang="en-US" sz="2800" dirty="0" smtClean="0">
                <a:ln w="18415" cmpd="sng">
                  <a:solidFill>
                    <a:schemeClr val="accent1">
                      <a:lumMod val="10000"/>
                    </a:schemeClr>
                  </a:solidFill>
                  <a:prstDash val="solid"/>
                </a:ln>
                <a:solidFill>
                  <a:schemeClr val="accent1">
                    <a:lumMod val="10000"/>
                  </a:schemeClr>
                </a:solidFill>
                <a:latin typeface="Calibri" pitchFamily="34" charset="0"/>
              </a:rPr>
              <a:t>No!  Lemur will not be on this page.  It comes after both leg and lemonade.</a:t>
            </a:r>
            <a:endParaRPr lang="en-US" sz="2800" dirty="0">
              <a:ln w="18415" cmpd="sng">
                <a:solidFill>
                  <a:schemeClr val="accent1">
                    <a:lumMod val="10000"/>
                  </a:schemeClr>
                </a:solidFill>
                <a:prstDash val="solid"/>
              </a:ln>
              <a:solidFill>
                <a:schemeClr val="accent1">
                  <a:lumMod val="10000"/>
                </a:schemeClr>
              </a:solidFill>
              <a:latin typeface="Calibri" pitchFamily="34" charset="0"/>
            </a:endParaRPr>
          </a:p>
        </p:txBody>
      </p:sp>
      <p:pic>
        <p:nvPicPr>
          <p:cNvPr id="11" name="Picture 10" descr="varmint_happy_hg_clr.gif"/>
          <p:cNvPicPr>
            <a:picLocks noChangeAspect="1"/>
          </p:cNvPicPr>
          <p:nvPr/>
        </p:nvPicPr>
        <p:blipFill>
          <a:blip r:embed="rId4" cstate="print"/>
          <a:stretch>
            <a:fillRect/>
          </a:stretch>
        </p:blipFill>
        <p:spPr>
          <a:xfrm>
            <a:off x="6908252" y="4425204"/>
            <a:ext cx="1854748" cy="2282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4572000" y="3200400"/>
            <a:ext cx="4191000" cy="2057400"/>
          </a:xfrm>
          <a:prstGeom prst="wedgeRoundRectCallout">
            <a:avLst>
              <a:gd name="adj1" fmla="val -48405"/>
              <a:gd name="adj2" fmla="val -66582"/>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2700" cmpd="sng">
                  <a:solidFill>
                    <a:schemeClr val="tx1"/>
                  </a:solidFill>
                  <a:prstDash val="solid"/>
                </a:ln>
                <a:solidFill>
                  <a:srgbClr val="5E1D10"/>
                </a:solidFill>
                <a:latin typeface="Calibri" pitchFamily="34" charset="0"/>
              </a:rPr>
              <a:t>That’s really all there is to it.  You will just need to pull out your alphabetizing skills!</a:t>
            </a:r>
            <a:endParaRPr lang="en-US" sz="3200" b="1" dirty="0">
              <a:ln w="12700" cmpd="sng">
                <a:solidFill>
                  <a:schemeClr val="tx1"/>
                </a:solidFill>
                <a:prstDash val="solid"/>
              </a:ln>
              <a:solidFill>
                <a:srgbClr val="5E1D10"/>
              </a:solidFill>
              <a:latin typeface="Calibri" pitchFamily="34" charset="0"/>
            </a:endParaRPr>
          </a:p>
        </p:txBody>
      </p:sp>
      <p:sp>
        <p:nvSpPr>
          <p:cNvPr id="5" name="Rounded Rectangular Callout 4"/>
          <p:cNvSpPr/>
          <p:nvPr/>
        </p:nvSpPr>
        <p:spPr>
          <a:xfrm>
            <a:off x="4572000" y="3962400"/>
            <a:ext cx="3810000" cy="685800"/>
          </a:xfrm>
          <a:prstGeom prst="wedgeRoundRectCallout">
            <a:avLst>
              <a:gd name="adj1" fmla="val -47847"/>
              <a:gd name="adj2" fmla="val -213328"/>
              <a:gd name="adj3" fmla="val 16667"/>
            </a:avLst>
          </a:prstGeom>
          <a:solidFill>
            <a:schemeClr val="bg1"/>
          </a:solidFill>
          <a:ln w="31750">
            <a:solidFill>
              <a:srgbClr val="5E1D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2700" cmpd="sng">
                  <a:solidFill>
                    <a:schemeClr val="tx1"/>
                  </a:solidFill>
                  <a:prstDash val="solid"/>
                </a:ln>
                <a:solidFill>
                  <a:srgbClr val="5E1D10"/>
                </a:solidFill>
                <a:latin typeface="Calibri" pitchFamily="34" charset="0"/>
              </a:rPr>
              <a:t>Pretty easy, right?</a:t>
            </a:r>
            <a:endParaRPr lang="en-US" sz="3200" b="1" dirty="0">
              <a:ln w="12700" cmpd="sng">
                <a:solidFill>
                  <a:schemeClr val="tx1"/>
                </a:solidFill>
                <a:prstDash val="solid"/>
              </a:ln>
              <a:solidFill>
                <a:srgbClr val="5E1D1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jungle_out_the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jungle_out_there</Template>
  <TotalTime>3848</TotalTime>
  <Words>1257</Words>
  <Application>Microsoft Office PowerPoint</Application>
  <PresentationFormat>On-screen Show (4:3)</PresentationFormat>
  <Paragraphs>246</Paragraphs>
  <Slides>31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Georgia</vt:lpstr>
      <vt:lpstr>jungle_out_there</vt:lpstr>
      <vt:lpstr>Guide Word Fun!</vt:lpstr>
      <vt:lpstr>Guide Words</vt:lpstr>
      <vt:lpstr>Guide Words</vt:lpstr>
      <vt:lpstr>Guide Words</vt:lpstr>
      <vt:lpstr>Take the word lei for example.</vt:lpstr>
      <vt:lpstr>Will the word lemming be found on this page?</vt:lpstr>
      <vt:lpstr>Will the word leash be found on this page?</vt:lpstr>
      <vt:lpstr>Will the word lemur be found on this page?</vt:lpstr>
      <vt:lpstr>PowerPoint Presentation</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Which of these words would be found on the dictionary page with the following guide words?</vt:lpstr>
      <vt:lpstr>PowerPoint Presentation</vt:lpstr>
      <vt:lpstr>Which guide words would you find on a dictionary page with the word abalone?</vt:lpstr>
      <vt:lpstr>Which guide words would you find on a dictionary page with the word comb?</vt:lpstr>
      <vt:lpstr>Which guide words would you find on a dictionary page with the word friendly?</vt:lpstr>
      <vt:lpstr>Which guide words would you find on a dictionary page with the word formation?</vt:lpstr>
      <vt:lpstr>Which guide words would you find on a dictionary page with the word harvest?</vt:lpstr>
      <vt:lpstr>Which guide words would you find on a dictionary page with the word national?</vt:lpstr>
      <vt:lpstr>Which guide words would you find on a dictionary page with the word light?</vt:lpstr>
      <vt:lpstr>Which guide words would you find on a dictionary page with the word meadow?</vt:lpstr>
      <vt:lpstr>Which guide words would you find on a dictionary page with the word wrestler?</vt:lpstr>
      <vt:lpstr>Final Task</vt:lpstr>
      <vt:lpstr>Additional Task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Word Fun!</dc:title>
  <dc:creator>Owner</dc:creator>
  <cp:lastModifiedBy>Tara Johnson</cp:lastModifiedBy>
  <cp:revision>26</cp:revision>
  <dcterms:created xsi:type="dcterms:W3CDTF">2012-12-29T21:16:21Z</dcterms:created>
  <dcterms:modified xsi:type="dcterms:W3CDTF">2019-01-28T13:47:14Z</dcterms:modified>
</cp:coreProperties>
</file>